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comments/comment1.xml" ContentType="application/vnd.openxmlformats-officedocument.presentationml.comment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comments/comment2.xml" ContentType="application/vnd.openxmlformats-officedocument.presentationml.comment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comments/comment3.xml" ContentType="application/vnd.openxmlformats-officedocument.presentationml.comment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comments/comment4.xml" ContentType="application/vnd.openxmlformats-officedocument.presentationml.comments+xml"/>
  <Override PartName="/ppt/tags/tag21.xml" ContentType="application/vnd.openxmlformats-officedocument.presentationml.tags+xml"/>
  <Override PartName="/ppt/tags/tag22.xml" ContentType="application/vnd.openxmlformats-officedocument.presentationml.tags+xml"/>
  <Override PartName="/ppt/notesSlides/notesSlide3.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4.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comments/comment5.xml" ContentType="application/vnd.openxmlformats-officedocument.presentationml.comments+xml"/>
  <Override PartName="/ppt/tags/tag29.xml" ContentType="application/vnd.openxmlformats-officedocument.presentationml.tags+xml"/>
  <Override PartName="/ppt/tags/tag30.xml" ContentType="application/vnd.openxmlformats-officedocument.presentationml.tags+xml"/>
  <Override PartName="/ppt/comments/comment6.xml" ContentType="application/vnd.openxmlformats-officedocument.presentationml.comments+xml"/>
  <Override PartName="/ppt/tags/tag31.xml" ContentType="application/vnd.openxmlformats-officedocument.presentationml.tags+xml"/>
  <Override PartName="/ppt/tags/tag32.xml" ContentType="application/vnd.openxmlformats-officedocument.presentationml.tags+xml"/>
  <Override PartName="/ppt/comments/comment7.xml" ContentType="application/vnd.openxmlformats-officedocument.presentationml.comment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handoutMasterIdLst>
    <p:handoutMasterId r:id="rId32"/>
  </p:handoutMasterIdLst>
  <p:sldIdLst>
    <p:sldId id="684" r:id="rId2"/>
    <p:sldId id="679" r:id="rId3"/>
    <p:sldId id="680" r:id="rId4"/>
    <p:sldId id="681" r:id="rId5"/>
    <p:sldId id="678" r:id="rId6"/>
    <p:sldId id="682" r:id="rId7"/>
    <p:sldId id="633" r:id="rId8"/>
    <p:sldId id="634" r:id="rId9"/>
    <p:sldId id="636" r:id="rId10"/>
    <p:sldId id="635" r:id="rId11"/>
    <p:sldId id="656" r:id="rId12"/>
    <p:sldId id="683" r:id="rId13"/>
    <p:sldId id="657" r:id="rId14"/>
    <p:sldId id="658" r:id="rId15"/>
    <p:sldId id="642" r:id="rId16"/>
    <p:sldId id="640" r:id="rId17"/>
    <p:sldId id="648" r:id="rId18"/>
    <p:sldId id="670" r:id="rId19"/>
    <p:sldId id="673" r:id="rId20"/>
    <p:sldId id="669" r:id="rId21"/>
    <p:sldId id="672" r:id="rId22"/>
    <p:sldId id="653" r:id="rId23"/>
    <p:sldId id="660" r:id="rId24"/>
    <p:sldId id="671" r:id="rId25"/>
    <p:sldId id="685" r:id="rId26"/>
    <p:sldId id="674" r:id="rId27"/>
    <p:sldId id="675" r:id="rId28"/>
    <p:sldId id="676" r:id="rId29"/>
    <p:sldId id="677" r:id="rId30"/>
  </p:sldIdLst>
  <p:sldSz cx="12192000" cy="6858000"/>
  <p:notesSz cx="7010400" cy="9236075"/>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Rénald Beauchesne" initials="RB" lastIdx="8" clrIdx="7">
    <p:extLst>
      <p:ext uri="{19B8F6BF-5375-455C-9EA6-DF929625EA0E}">
        <p15:presenceInfo xmlns:p15="http://schemas.microsoft.com/office/powerpoint/2012/main" userId="387dd0d3e5291375" providerId="Windows Live"/>
      </p:ext>
    </p:extLst>
  </p:cmAuthor>
  <p:cmAuthor id="1" name="Catherine Larouche" initials="CL" lastIdx="23" clrIdx="4">
    <p:extLst>
      <p:ext uri="{19B8F6BF-5375-455C-9EA6-DF929625EA0E}">
        <p15:presenceInfo xmlns:p15="http://schemas.microsoft.com/office/powerpoint/2012/main" userId="S-1-5-21-657671911-1174803304-1521616757-2611" providerId="AD"/>
      </p:ext>
    </p:extLst>
  </p:cmAuthor>
  <p:cmAuthor id="2" name="Denis Savard" initials="" lastIdx="4" clrIdx="1"/>
  <p:cmAuthor id="3" name="Lucie Héon" initials="" lastIdx="9" clrIdx="2"/>
  <p:cmAuthor id="4" name="Utilisateur inconnu1" initials="Utilisateur inconnu1" lastIdx="1" clrIdx="3"/>
  <p:cmAuthor id="5" name="Denis Savard" initials="DS" lastIdx="5" clrIdx="5">
    <p:extLst>
      <p:ext uri="{19B8F6BF-5375-455C-9EA6-DF929625EA0E}">
        <p15:presenceInfo xmlns:p15="http://schemas.microsoft.com/office/powerpoint/2012/main" userId="29d006885eb79744" providerId="Windows Live"/>
      </p:ext>
    </p:extLst>
  </p:cmAuthor>
  <p:cmAuthor id="6" name="Catherine Larouche" initials="CL [2]" lastIdx="10" clrIdx="6">
    <p:extLst>
      <p:ext uri="{19B8F6BF-5375-455C-9EA6-DF929625EA0E}">
        <p15:presenceInfo xmlns:p15="http://schemas.microsoft.com/office/powerpoint/2012/main" userId="Catherine Larouch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6633"/>
    <a:srgbClr val="C89800"/>
    <a:srgbClr val="FF0000"/>
    <a:srgbClr val="4F81BD"/>
    <a:srgbClr val="0070C0"/>
    <a:srgbClr val="E7F1FA"/>
    <a:srgbClr val="FA653C"/>
    <a:srgbClr val="FF3300"/>
    <a:srgbClr val="FF8F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828" autoAdjust="0"/>
    <p:restoredTop sz="86560" autoAdjust="0"/>
  </p:normalViewPr>
  <p:slideViewPr>
    <p:cSldViewPr snapToGrid="0">
      <p:cViewPr varScale="1">
        <p:scale>
          <a:sx n="103" d="100"/>
          <a:sy n="103" d="100"/>
        </p:scale>
        <p:origin x="752" y="168"/>
      </p:cViewPr>
      <p:guideLst>
        <p:guide orient="horz" pos="2160"/>
        <p:guide pos="3840"/>
      </p:guideLst>
    </p:cSldViewPr>
  </p:slideViewPr>
  <p:outlineViewPr>
    <p:cViewPr>
      <p:scale>
        <a:sx n="33" d="100"/>
        <a:sy n="33" d="100"/>
      </p:scale>
      <p:origin x="0" y="-2352"/>
    </p:cViewPr>
  </p:outlin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7" dt="2020-04-10T10:25:32.420" idx="1">
    <p:pos x="10" y="10"/>
    <p:text>Le terme décentralisation est-il exact ici? Je crois qu'il s'agit davantage d'une déconcentration au sens du texte de Pelletier.</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7" dt="2020-04-10T10:35:58.466" idx="2">
    <p:pos x="10" y="10"/>
    <p:text>Ici, j'ai ajouté une référence syndicale car c'était une affirmation non soutenue.</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7" dt="2020-04-10T10:45:44.530" idx="3">
    <p:pos x="10" y="10"/>
    <p:text>J'ai ajouté : de cette présentation.</p:text>
    <p:extLst>
      <p:ext uri="{C676402C-5697-4E1C-873F-D02D1690AC5C}">
        <p15:threadingInfo xmlns:p15="http://schemas.microsoft.com/office/powerpoint/2012/main" timeZoneBias="24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6" dt="2020-04-09T12:17:51.428" idx="6">
    <p:pos x="10" y="10"/>
    <p:text/>
    <p:extLst>
      <p:ext uri="{C676402C-5697-4E1C-873F-D02D1690AC5C}">
        <p15:threadingInfo xmlns:p15="http://schemas.microsoft.com/office/powerpoint/2012/main" timeZoneBias="24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7" dt="2020-04-10T11:07:03.932" idx="6">
    <p:pos x="10" y="10"/>
    <p:text>Ajout de la phrase explicative.</p:text>
    <p:extLst>
      <p:ext uri="{C676402C-5697-4E1C-873F-D02D1690AC5C}">
        <p15:threadingInfo xmlns:p15="http://schemas.microsoft.com/office/powerpoint/2012/main" timeZoneBias="24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7" dt="2020-04-10T11:07:03.932" idx="6">
    <p:pos x="10" y="10"/>
    <p:text>Ajout de la phrase explicative.</p:text>
    <p:extLst>
      <p:ext uri="{C676402C-5697-4E1C-873F-D02D1690AC5C}">
        <p15:threadingInfo xmlns:p15="http://schemas.microsoft.com/office/powerpoint/2012/main" timeZoneBias="24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7" dt="2020-04-10T11:10:30.344" idx="7">
    <p:pos x="10" y="10"/>
    <p:text>Petit ajout à la phrase.</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38649" cy="463197"/>
          </a:xfrm>
          <a:prstGeom prst="rect">
            <a:avLst/>
          </a:prstGeom>
        </p:spPr>
        <p:txBody>
          <a:bodyPr vert="horz" lIns="96478" tIns="48239" rIns="96478" bIns="48239" rtlCol="0"/>
          <a:lstStyle>
            <a:lvl1pPr algn="l" eaLnBrk="1" fontAlgn="auto" hangingPunct="1">
              <a:spcBef>
                <a:spcPts val="0"/>
              </a:spcBef>
              <a:spcAft>
                <a:spcPts val="0"/>
              </a:spcAft>
              <a:defRPr sz="1300">
                <a:latin typeface="+mn-lt"/>
                <a:cs typeface="+mn-cs"/>
              </a:defRPr>
            </a:lvl1pPr>
          </a:lstStyle>
          <a:p>
            <a:pPr>
              <a:defRPr/>
            </a:pPr>
            <a:endParaRPr lang="fr-CA"/>
          </a:p>
        </p:txBody>
      </p:sp>
      <p:sp>
        <p:nvSpPr>
          <p:cNvPr id="3" name="Espace réservé de la date 2"/>
          <p:cNvSpPr>
            <a:spLocks noGrp="1"/>
          </p:cNvSpPr>
          <p:nvPr>
            <p:ph type="dt" sz="quarter" idx="1"/>
          </p:nvPr>
        </p:nvSpPr>
        <p:spPr>
          <a:xfrm>
            <a:off x="3970134" y="0"/>
            <a:ext cx="3038648" cy="463197"/>
          </a:xfrm>
          <a:prstGeom prst="rect">
            <a:avLst/>
          </a:prstGeom>
        </p:spPr>
        <p:txBody>
          <a:bodyPr vert="horz" lIns="96478" tIns="48239" rIns="96478" bIns="48239" rtlCol="0"/>
          <a:lstStyle>
            <a:lvl1pPr algn="r" eaLnBrk="1" fontAlgn="auto" hangingPunct="1">
              <a:spcBef>
                <a:spcPts val="0"/>
              </a:spcBef>
              <a:spcAft>
                <a:spcPts val="0"/>
              </a:spcAft>
              <a:defRPr sz="1300">
                <a:latin typeface="+mn-lt"/>
                <a:cs typeface="+mn-cs"/>
              </a:defRPr>
            </a:lvl1pPr>
          </a:lstStyle>
          <a:p>
            <a:pPr>
              <a:defRPr/>
            </a:pPr>
            <a:fld id="{48172278-3BA4-472A-B6B8-BFCC2FB42D17}" type="datetimeFigureOut">
              <a:rPr lang="fr-CA"/>
              <a:pPr>
                <a:defRPr/>
              </a:pPr>
              <a:t>2022-01-03</a:t>
            </a:fld>
            <a:endParaRPr lang="fr-CA"/>
          </a:p>
        </p:txBody>
      </p:sp>
      <p:sp>
        <p:nvSpPr>
          <p:cNvPr id="4" name="Espace réservé du pied de page 3"/>
          <p:cNvSpPr>
            <a:spLocks noGrp="1"/>
          </p:cNvSpPr>
          <p:nvPr>
            <p:ph type="ftr" sz="quarter" idx="2"/>
          </p:nvPr>
        </p:nvSpPr>
        <p:spPr>
          <a:xfrm>
            <a:off x="1" y="8772878"/>
            <a:ext cx="3038649" cy="463197"/>
          </a:xfrm>
          <a:prstGeom prst="rect">
            <a:avLst/>
          </a:prstGeom>
        </p:spPr>
        <p:txBody>
          <a:bodyPr vert="horz" lIns="96478" tIns="48239" rIns="96478" bIns="48239" rtlCol="0" anchor="b"/>
          <a:lstStyle>
            <a:lvl1pPr algn="l" eaLnBrk="1" fontAlgn="auto" hangingPunct="1">
              <a:spcBef>
                <a:spcPts val="0"/>
              </a:spcBef>
              <a:spcAft>
                <a:spcPts val="0"/>
              </a:spcAft>
              <a:defRPr sz="1300">
                <a:latin typeface="+mn-lt"/>
                <a:cs typeface="+mn-cs"/>
              </a:defRPr>
            </a:lvl1pPr>
          </a:lstStyle>
          <a:p>
            <a:pPr>
              <a:defRPr/>
            </a:pPr>
            <a:endParaRPr lang="fr-CA"/>
          </a:p>
        </p:txBody>
      </p:sp>
      <p:sp>
        <p:nvSpPr>
          <p:cNvPr id="5" name="Espace réservé du numéro de diapositive 4"/>
          <p:cNvSpPr>
            <a:spLocks noGrp="1"/>
          </p:cNvSpPr>
          <p:nvPr>
            <p:ph type="sldNum" sz="quarter" idx="3"/>
          </p:nvPr>
        </p:nvSpPr>
        <p:spPr>
          <a:xfrm>
            <a:off x="3970134" y="8772878"/>
            <a:ext cx="3038648" cy="463197"/>
          </a:xfrm>
          <a:prstGeom prst="rect">
            <a:avLst/>
          </a:prstGeom>
        </p:spPr>
        <p:txBody>
          <a:bodyPr vert="horz" wrap="square" lIns="96478" tIns="48239" rIns="96478" bIns="48239"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7EED3199-14D6-4A6D-A15C-E594EBD31910}" type="slidenum">
              <a:rPr lang="fr-CA" altLang="fr-FR"/>
              <a:pPr>
                <a:defRPr/>
              </a:pPr>
              <a:t>‹n°›</a:t>
            </a:fld>
            <a:endParaRPr lang="fr-CA" alt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38649" cy="463197"/>
          </a:xfrm>
          <a:prstGeom prst="rect">
            <a:avLst/>
          </a:prstGeom>
        </p:spPr>
        <p:txBody>
          <a:bodyPr vert="horz" lIns="96478" tIns="48239" rIns="96478" bIns="48239" rtlCol="0"/>
          <a:lstStyle>
            <a:lvl1pPr algn="l" eaLnBrk="1" fontAlgn="auto" hangingPunct="1">
              <a:spcBef>
                <a:spcPts val="0"/>
              </a:spcBef>
              <a:spcAft>
                <a:spcPts val="0"/>
              </a:spcAft>
              <a:defRPr sz="1300">
                <a:latin typeface="+mn-lt"/>
                <a:cs typeface="+mn-cs"/>
              </a:defRPr>
            </a:lvl1pPr>
          </a:lstStyle>
          <a:p>
            <a:pPr>
              <a:defRPr/>
            </a:pPr>
            <a:endParaRPr lang="fr-CA"/>
          </a:p>
        </p:txBody>
      </p:sp>
      <p:sp>
        <p:nvSpPr>
          <p:cNvPr id="3" name="Espace réservé de la date 2"/>
          <p:cNvSpPr>
            <a:spLocks noGrp="1"/>
          </p:cNvSpPr>
          <p:nvPr>
            <p:ph type="dt" idx="1"/>
          </p:nvPr>
        </p:nvSpPr>
        <p:spPr>
          <a:xfrm>
            <a:off x="3970134" y="0"/>
            <a:ext cx="3038648" cy="463197"/>
          </a:xfrm>
          <a:prstGeom prst="rect">
            <a:avLst/>
          </a:prstGeom>
        </p:spPr>
        <p:txBody>
          <a:bodyPr vert="horz" lIns="96478" tIns="48239" rIns="96478" bIns="48239" rtlCol="0"/>
          <a:lstStyle>
            <a:lvl1pPr algn="r" eaLnBrk="1" fontAlgn="auto" hangingPunct="1">
              <a:spcBef>
                <a:spcPts val="0"/>
              </a:spcBef>
              <a:spcAft>
                <a:spcPts val="0"/>
              </a:spcAft>
              <a:defRPr sz="1300">
                <a:latin typeface="+mn-lt"/>
                <a:cs typeface="+mn-cs"/>
              </a:defRPr>
            </a:lvl1pPr>
          </a:lstStyle>
          <a:p>
            <a:pPr>
              <a:defRPr/>
            </a:pPr>
            <a:fld id="{7955FE60-8657-47FE-93AB-9B2874897F73}" type="datetimeFigureOut">
              <a:rPr lang="fr-CA"/>
              <a:pPr>
                <a:defRPr/>
              </a:pPr>
              <a:t>2022-01-03</a:t>
            </a:fld>
            <a:endParaRPr lang="fr-CA"/>
          </a:p>
        </p:txBody>
      </p:sp>
      <p:sp>
        <p:nvSpPr>
          <p:cNvPr id="4" name="Espace réservé de l'image des diapositives 3"/>
          <p:cNvSpPr>
            <a:spLocks noGrp="1" noRot="1" noChangeAspect="1"/>
          </p:cNvSpPr>
          <p:nvPr>
            <p:ph type="sldImg" idx="2"/>
          </p:nvPr>
        </p:nvSpPr>
        <p:spPr>
          <a:xfrm>
            <a:off x="736600" y="1154113"/>
            <a:ext cx="5538788" cy="3116262"/>
          </a:xfrm>
          <a:prstGeom prst="rect">
            <a:avLst/>
          </a:prstGeom>
          <a:noFill/>
          <a:ln w="12700">
            <a:solidFill>
              <a:prstClr val="black"/>
            </a:solidFill>
          </a:ln>
        </p:spPr>
        <p:txBody>
          <a:bodyPr vert="horz" lIns="96478" tIns="48239" rIns="96478" bIns="48239" rtlCol="0" anchor="ctr"/>
          <a:lstStyle/>
          <a:p>
            <a:pPr lvl="0"/>
            <a:endParaRPr lang="fr-CA" noProof="0"/>
          </a:p>
        </p:txBody>
      </p:sp>
      <p:sp>
        <p:nvSpPr>
          <p:cNvPr id="5" name="Espace réservé des notes 4"/>
          <p:cNvSpPr>
            <a:spLocks noGrp="1"/>
          </p:cNvSpPr>
          <p:nvPr>
            <p:ph type="body" sz="quarter" idx="3"/>
          </p:nvPr>
        </p:nvSpPr>
        <p:spPr>
          <a:xfrm>
            <a:off x="701848" y="4444339"/>
            <a:ext cx="5608320" cy="3636677"/>
          </a:xfrm>
          <a:prstGeom prst="rect">
            <a:avLst/>
          </a:prstGeom>
        </p:spPr>
        <p:txBody>
          <a:bodyPr vert="horz" lIns="96478" tIns="48239" rIns="96478" bIns="48239" rtlCol="0"/>
          <a:lstStyle/>
          <a:p>
            <a:pPr lvl="0"/>
            <a:r>
              <a:rPr lang="fr-FR" noProof="0"/>
              <a:t>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fr-CA" noProof="0"/>
          </a:p>
        </p:txBody>
      </p:sp>
      <p:sp>
        <p:nvSpPr>
          <p:cNvPr id="6" name="Espace réservé du pied de page 5"/>
          <p:cNvSpPr>
            <a:spLocks noGrp="1"/>
          </p:cNvSpPr>
          <p:nvPr>
            <p:ph type="ftr" sz="quarter" idx="4"/>
          </p:nvPr>
        </p:nvSpPr>
        <p:spPr>
          <a:xfrm>
            <a:off x="1" y="8772878"/>
            <a:ext cx="3038649" cy="463197"/>
          </a:xfrm>
          <a:prstGeom prst="rect">
            <a:avLst/>
          </a:prstGeom>
        </p:spPr>
        <p:txBody>
          <a:bodyPr vert="horz" lIns="96478" tIns="48239" rIns="96478" bIns="48239" rtlCol="0" anchor="b"/>
          <a:lstStyle>
            <a:lvl1pPr algn="l" eaLnBrk="1" fontAlgn="auto" hangingPunct="1">
              <a:spcBef>
                <a:spcPts val="0"/>
              </a:spcBef>
              <a:spcAft>
                <a:spcPts val="0"/>
              </a:spcAft>
              <a:defRPr sz="1300">
                <a:latin typeface="+mn-lt"/>
                <a:cs typeface="+mn-cs"/>
              </a:defRPr>
            </a:lvl1pPr>
          </a:lstStyle>
          <a:p>
            <a:pPr>
              <a:defRPr/>
            </a:pPr>
            <a:endParaRPr lang="fr-CA"/>
          </a:p>
        </p:txBody>
      </p:sp>
      <p:sp>
        <p:nvSpPr>
          <p:cNvPr id="7" name="Espace réservé du numéro de diapositive 6"/>
          <p:cNvSpPr>
            <a:spLocks noGrp="1"/>
          </p:cNvSpPr>
          <p:nvPr>
            <p:ph type="sldNum" sz="quarter" idx="5"/>
          </p:nvPr>
        </p:nvSpPr>
        <p:spPr>
          <a:xfrm>
            <a:off x="3970134" y="8772878"/>
            <a:ext cx="3038648" cy="463197"/>
          </a:xfrm>
          <a:prstGeom prst="rect">
            <a:avLst/>
          </a:prstGeom>
        </p:spPr>
        <p:txBody>
          <a:bodyPr vert="horz" wrap="square" lIns="96478" tIns="48239" rIns="96478" bIns="48239"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B56AF4E3-BC37-4134-BE2B-BB70583BEAD0}" type="slidenum">
              <a:rPr lang="fr-CA" altLang="fr-FR"/>
              <a:pPr>
                <a:defRPr/>
              </a:pPr>
              <a:t>‹n°›</a:t>
            </a:fld>
            <a:endParaRPr lang="fr-CA"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a:defRPr/>
            </a:pPr>
            <a:fld id="{B56AF4E3-BC37-4134-BE2B-BB70583BEAD0}" type="slidenum">
              <a:rPr lang="fr-CA" altLang="fr-FR" smtClean="0"/>
              <a:pPr>
                <a:defRPr/>
              </a:pPr>
              <a:t>6</a:t>
            </a:fld>
            <a:endParaRPr lang="fr-CA" altLang="fr-FR"/>
          </a:p>
        </p:txBody>
      </p:sp>
    </p:spTree>
    <p:extLst>
      <p:ext uri="{BB962C8B-B14F-4D97-AF65-F5344CB8AC3E}">
        <p14:creationId xmlns:p14="http://schemas.microsoft.com/office/powerpoint/2010/main" val="3059771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Il y a aussi le pouvoir d’approbation qui existe pour de nombreux aspects de vie pédagogique des établissements.</a:t>
            </a:r>
          </a:p>
        </p:txBody>
      </p:sp>
      <p:sp>
        <p:nvSpPr>
          <p:cNvPr id="4" name="Espace réservé du numéro de diapositive 3"/>
          <p:cNvSpPr>
            <a:spLocks noGrp="1"/>
          </p:cNvSpPr>
          <p:nvPr>
            <p:ph type="sldNum" sz="quarter" idx="5"/>
          </p:nvPr>
        </p:nvSpPr>
        <p:spPr/>
        <p:txBody>
          <a:bodyPr/>
          <a:lstStyle/>
          <a:p>
            <a:pPr>
              <a:defRPr/>
            </a:pPr>
            <a:fld id="{B56AF4E3-BC37-4134-BE2B-BB70583BEAD0}" type="slidenum">
              <a:rPr lang="fr-CA" altLang="fr-FR" smtClean="0"/>
              <a:pPr>
                <a:defRPr/>
              </a:pPr>
              <a:t>7</a:t>
            </a:fld>
            <a:endParaRPr lang="fr-CA" altLang="fr-FR"/>
          </a:p>
        </p:txBody>
      </p:sp>
    </p:spTree>
    <p:extLst>
      <p:ext uri="{BB962C8B-B14F-4D97-AF65-F5344CB8AC3E}">
        <p14:creationId xmlns:p14="http://schemas.microsoft.com/office/powerpoint/2010/main" val="2440123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pPr>
              <a:defRPr/>
            </a:pPr>
            <a:fld id="{B56AF4E3-BC37-4134-BE2B-BB70583BEAD0}" type="slidenum">
              <a:rPr lang="fr-CA" altLang="fr-FR" smtClean="0"/>
              <a:pPr>
                <a:defRPr/>
              </a:pPr>
              <a:t>15</a:t>
            </a:fld>
            <a:endParaRPr lang="fr-CA" altLang="fr-FR"/>
          </a:p>
        </p:txBody>
      </p:sp>
    </p:spTree>
    <p:extLst>
      <p:ext uri="{BB962C8B-B14F-4D97-AF65-F5344CB8AC3E}">
        <p14:creationId xmlns:p14="http://schemas.microsoft.com/office/powerpoint/2010/main" val="239290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pPr>
              <a:defRPr/>
            </a:pPr>
            <a:fld id="{B56AF4E3-BC37-4134-BE2B-BB70583BEAD0}" type="slidenum">
              <a:rPr lang="fr-CA" altLang="fr-FR" smtClean="0"/>
              <a:pPr>
                <a:defRPr/>
              </a:pPr>
              <a:t>17</a:t>
            </a:fld>
            <a:endParaRPr lang="fr-CA" altLang="fr-FR"/>
          </a:p>
        </p:txBody>
      </p:sp>
    </p:spTree>
    <p:extLst>
      <p:ext uri="{BB962C8B-B14F-4D97-AF65-F5344CB8AC3E}">
        <p14:creationId xmlns:p14="http://schemas.microsoft.com/office/powerpoint/2010/main" val="1098886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pPr>
              <a:defRPr/>
            </a:pPr>
            <a:fld id="{B56AF4E3-BC37-4134-BE2B-BB70583BEAD0}" type="slidenum">
              <a:rPr lang="fr-CA" altLang="fr-FR" smtClean="0"/>
              <a:pPr>
                <a:defRPr/>
              </a:pPr>
              <a:t>25</a:t>
            </a:fld>
            <a:endParaRPr lang="fr-CA" altLang="fr-FR"/>
          </a:p>
        </p:txBody>
      </p:sp>
    </p:spTree>
    <p:extLst>
      <p:ext uri="{BB962C8B-B14F-4D97-AF65-F5344CB8AC3E}">
        <p14:creationId xmlns:p14="http://schemas.microsoft.com/office/powerpoint/2010/main" val="269202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6"/>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2672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nchor="ctr"/>
          <a:lstStyle>
            <a:lvl1pPr algn="l">
              <a:lnSpc>
                <a:spcPct val="85000"/>
              </a:lnSpc>
              <a:defRPr sz="4000" spc="-50" baseline="0">
                <a:solidFill>
                  <a:schemeClr val="tx1">
                    <a:lumMod val="85000"/>
                    <a:lumOff val="15000"/>
                  </a:schemeClr>
                </a:solidFill>
              </a:defRPr>
            </a:lvl1pPr>
          </a:lstStyle>
          <a:p>
            <a:r>
              <a:rPr lang="fr-FR" dirty="0"/>
              <a:t>Modifiez le style du titre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dirty="0"/>
              <a:t>Modifier le style des sous-titres du masque</a:t>
            </a:r>
            <a:endParaRPr lang="en-US" dirty="0"/>
          </a:p>
        </p:txBody>
      </p:sp>
      <p:sp>
        <p:nvSpPr>
          <p:cNvPr id="7" name="Date Placeholder 3"/>
          <p:cNvSpPr>
            <a:spLocks noGrp="1"/>
          </p:cNvSpPr>
          <p:nvPr>
            <p:ph type="dt" sz="half" idx="10"/>
          </p:nvPr>
        </p:nvSpPr>
        <p:spPr/>
        <p:txBody>
          <a:bodyPr/>
          <a:lstStyle>
            <a:lvl1pPr>
              <a:defRPr/>
            </a:lvl1pPr>
          </a:lstStyle>
          <a:p>
            <a:pPr>
              <a:defRPr/>
            </a:pPr>
            <a:fld id="{07F7E54B-4EA7-4F55-8292-2470BAF45A39}" type="datetimeFigureOut">
              <a:rPr lang="en-US"/>
              <a:pPr>
                <a:defRPr/>
              </a:pPr>
              <a:t>1/3/22</a:t>
            </a:fld>
            <a:endParaRPr lang="en-US"/>
          </a:p>
        </p:txBody>
      </p:sp>
      <p:sp>
        <p:nvSpPr>
          <p:cNvPr id="8" name="Footer Placeholder 4"/>
          <p:cNvSpPr>
            <a:spLocks noGrp="1"/>
          </p:cNvSpPr>
          <p:nvPr>
            <p:ph type="ftr" sz="quarter" idx="11"/>
          </p:nvPr>
        </p:nvSpPr>
        <p:spPr/>
        <p:txBody>
          <a:bodyPr/>
          <a:lstStyle>
            <a:lvl1pPr>
              <a:defRPr/>
            </a:lvl1pPr>
          </a:lstStyle>
          <a:p>
            <a:pPr>
              <a:defRPr/>
            </a:pPr>
            <a:r>
              <a:rPr lang="fr-CA" dirty="0"/>
              <a:t>©2019, Larouche, Savard, Beauchesne et Jean</a:t>
            </a:r>
          </a:p>
        </p:txBody>
      </p:sp>
      <p:sp>
        <p:nvSpPr>
          <p:cNvPr id="9" name="Slide Number Placeholder 5"/>
          <p:cNvSpPr>
            <a:spLocks noGrp="1"/>
          </p:cNvSpPr>
          <p:nvPr>
            <p:ph type="sldNum" sz="quarter" idx="12"/>
          </p:nvPr>
        </p:nvSpPr>
        <p:spPr/>
        <p:txBody>
          <a:bodyPr/>
          <a:lstStyle>
            <a:lvl1pPr>
              <a:defRPr/>
            </a:lvl1pPr>
          </a:lstStyle>
          <a:p>
            <a:pPr>
              <a:defRPr/>
            </a:pPr>
            <a:fld id="{E3F266B0-635E-4339-8950-61C9542E655E}" type="slidenum">
              <a:rPr lang="en-US" altLang="fr-FR"/>
              <a:pPr>
                <a:defRPr/>
              </a:pPr>
              <a:t>‹n°›</a:t>
            </a:fld>
            <a:endParaRPr lang="en-US" altLang="fr-FR"/>
          </a:p>
        </p:txBody>
      </p:sp>
    </p:spTree>
    <p:extLst>
      <p:ext uri="{BB962C8B-B14F-4D97-AF65-F5344CB8AC3E}">
        <p14:creationId xmlns:p14="http://schemas.microsoft.com/office/powerpoint/2010/main" val="1016740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48CAED65-393E-404E-B371-25263BA10C2A}" type="datetimeFigureOut">
              <a:rPr lang="en-US"/>
              <a:pPr>
                <a:defRPr/>
              </a:pPr>
              <a:t>1/3/22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76A097-959E-469F-A47C-F375BA16DB38}" type="slidenum">
              <a:rPr lang="en-US" altLang="fr-FR"/>
              <a:pPr>
                <a:defRPr/>
              </a:pPr>
              <a:t>‹n°›</a:t>
            </a:fld>
            <a:endParaRPr lang="en-US" altLang="fr-FR"/>
          </a:p>
        </p:txBody>
      </p:sp>
    </p:spTree>
    <p:extLst>
      <p:ext uri="{BB962C8B-B14F-4D97-AF65-F5344CB8AC3E}">
        <p14:creationId xmlns:p14="http://schemas.microsoft.com/office/powerpoint/2010/main" val="309349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 name="Date Placeholder 3"/>
          <p:cNvSpPr>
            <a:spLocks noGrp="1"/>
          </p:cNvSpPr>
          <p:nvPr>
            <p:ph type="dt" sz="half" idx="10"/>
          </p:nvPr>
        </p:nvSpPr>
        <p:spPr/>
        <p:txBody>
          <a:bodyPr/>
          <a:lstStyle>
            <a:lvl1pPr>
              <a:defRPr/>
            </a:lvl1pPr>
          </a:lstStyle>
          <a:p>
            <a:pPr>
              <a:defRPr/>
            </a:pPr>
            <a:fld id="{D44B5140-44DB-42C2-8C01-F17CF140E79C}" type="datetimeFigureOut">
              <a:rPr lang="en-US"/>
              <a:pPr>
                <a:defRPr/>
              </a:pPr>
              <a:t>1/3/22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107838A4-FC3A-4055-9FCE-D1AEACE88FCD}" type="slidenum">
              <a:rPr lang="en-US" altLang="fr-FR"/>
              <a:pPr>
                <a:defRPr/>
              </a:pPr>
              <a:t>‹n°›</a:t>
            </a:fld>
            <a:endParaRPr lang="en-US" altLang="fr-FR"/>
          </a:p>
        </p:txBody>
      </p:sp>
    </p:spTree>
    <p:extLst>
      <p:ext uri="{BB962C8B-B14F-4D97-AF65-F5344CB8AC3E}">
        <p14:creationId xmlns:p14="http://schemas.microsoft.com/office/powerpoint/2010/main" val="3880042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358775" indent="-358775">
              <a:defRPr b="0">
                <a:solidFill>
                  <a:srgbClr val="0070C0"/>
                </a:solidFill>
              </a:defRPr>
            </a:lvl1pPr>
          </a:lstStyle>
          <a:p>
            <a:r>
              <a:rPr lang="fr-FR" dirty="0"/>
              <a:t>Modifiez le style du titre</a:t>
            </a:r>
            <a:endParaRPr lang="en-US" dirty="0"/>
          </a:p>
        </p:txBody>
      </p:sp>
      <p:sp>
        <p:nvSpPr>
          <p:cNvPr id="3" name="Content Placeholder 2"/>
          <p:cNvSpPr>
            <a:spLocks noGrp="1"/>
          </p:cNvSpPr>
          <p:nvPr>
            <p:ph idx="1"/>
          </p:nvPr>
        </p:nvSpPr>
        <p:spPr>
          <a:xfrm>
            <a:off x="1096963" y="1846263"/>
            <a:ext cx="10058400" cy="4378924"/>
          </a:xfrm>
        </p:spPr>
        <p:txBody>
          <a:bodyPr/>
          <a:lstStyle>
            <a:lvl1pPr marL="265113" indent="-265113">
              <a:buFont typeface="Arial" panose="020B0604020202020204" pitchFamily="34" charset="0"/>
              <a:buChar char="•"/>
              <a:defRPr sz="2400"/>
            </a:lvl1pPr>
            <a:lvl2pPr marL="450850" indent="-185738">
              <a:defRPr sz="2000"/>
            </a:lvl2pPr>
            <a:lvl3pPr marL="715963" indent="-265113">
              <a:defRPr/>
            </a:lvl3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5EBA837D-C312-4CD6-97ED-70B97EFFB160}" type="datetimeFigureOut">
              <a:rPr lang="en-US"/>
              <a:pPr>
                <a:defRPr/>
              </a:pPr>
              <a:t>1/3/22</a:t>
            </a:fld>
            <a:endParaRPr lang="en-US"/>
          </a:p>
        </p:txBody>
      </p:sp>
      <p:sp>
        <p:nvSpPr>
          <p:cNvPr id="5" name="Footer Placeholder 4"/>
          <p:cNvSpPr>
            <a:spLocks noGrp="1"/>
          </p:cNvSpPr>
          <p:nvPr>
            <p:ph type="ftr" sz="quarter" idx="11"/>
          </p:nvPr>
        </p:nvSpPr>
        <p:spPr/>
        <p:txBody>
          <a:bodyPr/>
          <a:lstStyle>
            <a:lvl1pPr>
              <a:defRPr/>
            </a:lvl1pPr>
          </a:lstStyle>
          <a:p>
            <a:pPr>
              <a:defRPr/>
            </a:pPr>
            <a:r>
              <a:rPr lang="fr-CA" dirty="0"/>
              <a:t>©2019, Larouche, Savard, Beauchesne et Jean</a:t>
            </a:r>
          </a:p>
        </p:txBody>
      </p:sp>
      <p:sp>
        <p:nvSpPr>
          <p:cNvPr id="6" name="Slide Number Placeholder 5"/>
          <p:cNvSpPr>
            <a:spLocks noGrp="1"/>
          </p:cNvSpPr>
          <p:nvPr>
            <p:ph type="sldNum" sz="quarter" idx="12"/>
          </p:nvPr>
        </p:nvSpPr>
        <p:spPr/>
        <p:txBody>
          <a:bodyPr/>
          <a:lstStyle>
            <a:lvl1pPr>
              <a:defRPr/>
            </a:lvl1pPr>
          </a:lstStyle>
          <a:p>
            <a:pPr>
              <a:defRPr/>
            </a:pPr>
            <a:fld id="{C7C69091-D930-421E-B23B-EE106560A16B}" type="slidenum">
              <a:rPr lang="en-US" altLang="fr-FR"/>
              <a:pPr>
                <a:defRPr/>
              </a:pPr>
              <a:t>‹n°›</a:t>
            </a:fld>
            <a:endParaRPr lang="en-US" altLang="fr-FR"/>
          </a:p>
        </p:txBody>
      </p:sp>
    </p:spTree>
    <p:extLst>
      <p:ext uri="{BB962C8B-B14F-4D97-AF65-F5344CB8AC3E}">
        <p14:creationId xmlns:p14="http://schemas.microsoft.com/office/powerpoint/2010/main" val="2565487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 anchorCtr="0"/>
          <a:lstStyle>
            <a:lvl1pPr algn="ctr">
              <a:lnSpc>
                <a:spcPct val="85000"/>
              </a:lnSpc>
              <a:defRPr sz="4000" b="1">
                <a:solidFill>
                  <a:srgbClr val="0070C0"/>
                </a:solidFill>
              </a:defRPr>
            </a:lvl1pPr>
          </a:lstStyle>
          <a:p>
            <a:r>
              <a:rPr lang="fr-FR" dirty="0"/>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7" name="Date Placeholder 3"/>
          <p:cNvSpPr>
            <a:spLocks noGrp="1"/>
          </p:cNvSpPr>
          <p:nvPr>
            <p:ph type="dt" sz="half" idx="10"/>
          </p:nvPr>
        </p:nvSpPr>
        <p:spPr/>
        <p:txBody>
          <a:bodyPr/>
          <a:lstStyle>
            <a:lvl1pPr>
              <a:defRPr/>
            </a:lvl1pPr>
          </a:lstStyle>
          <a:p>
            <a:pPr>
              <a:defRPr/>
            </a:pPr>
            <a:fld id="{80D03ED0-1521-4F34-AB38-D528D8C64CAF}" type="datetimeFigureOut">
              <a:rPr lang="en-US"/>
              <a:pPr>
                <a:defRPr/>
              </a:pPr>
              <a:t>1/3/22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14FD906-B430-4ACE-994B-B3A36F14489F}" type="slidenum">
              <a:rPr lang="en-US" altLang="fr-FR"/>
              <a:pPr>
                <a:defRPr/>
              </a:pPr>
              <a:t>‹n°›</a:t>
            </a:fld>
            <a:endParaRPr lang="en-US" altLang="fr-FR"/>
          </a:p>
        </p:txBody>
      </p:sp>
    </p:spTree>
    <p:extLst>
      <p:ext uri="{BB962C8B-B14F-4D97-AF65-F5344CB8AC3E}">
        <p14:creationId xmlns:p14="http://schemas.microsoft.com/office/powerpoint/2010/main" val="188543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3"/>
          <p:cNvSpPr>
            <a:spLocks noGrp="1"/>
          </p:cNvSpPr>
          <p:nvPr>
            <p:ph type="dt" sz="half" idx="10"/>
          </p:nvPr>
        </p:nvSpPr>
        <p:spPr/>
        <p:txBody>
          <a:bodyPr/>
          <a:lstStyle>
            <a:lvl1pPr>
              <a:defRPr/>
            </a:lvl1pPr>
          </a:lstStyle>
          <a:p>
            <a:pPr>
              <a:defRPr/>
            </a:pPr>
            <a:fld id="{B1B84820-A32E-4C25-981D-1B876753DDD2}" type="datetimeFigureOut">
              <a:rPr lang="en-US"/>
              <a:pPr>
                <a:defRPr/>
              </a:pPr>
              <a:t>1/3/22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2B95DBB-807A-4C3A-912E-80B92A0492E3}" type="slidenum">
              <a:rPr lang="en-US" altLang="fr-FR"/>
              <a:pPr>
                <a:defRPr/>
              </a:pPr>
              <a:t>‹n°›</a:t>
            </a:fld>
            <a:endParaRPr lang="en-US" altLang="fr-FR"/>
          </a:p>
        </p:txBody>
      </p:sp>
    </p:spTree>
    <p:extLst>
      <p:ext uri="{BB962C8B-B14F-4D97-AF65-F5344CB8AC3E}">
        <p14:creationId xmlns:p14="http://schemas.microsoft.com/office/powerpoint/2010/main" val="1598402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vert="horz" lIns="91440" tIns="45720" rIns="91440" bIns="45720" rtlCol="0" anchor="b">
            <a:normAutofit/>
          </a:bodyPr>
          <a:lstStyle>
            <a:lvl1pPr>
              <a:defRPr lang="en-US" b="1" dirty="0">
                <a:solidFill>
                  <a:srgbClr val="0070C0"/>
                </a:solidFill>
              </a:defRPr>
            </a:lvl1pPr>
          </a:lstStyle>
          <a:p>
            <a:pPr marL="358775" lvl="0" indent="-358775"/>
            <a:r>
              <a:rPr lang="fr-FR"/>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097280" y="2582335"/>
            <a:ext cx="4937760" cy="32867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217920" y="2582334"/>
            <a:ext cx="4937760" cy="32867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lvl1pPr>
              <a:defRPr/>
            </a:lvl1pPr>
          </a:lstStyle>
          <a:p>
            <a:pPr>
              <a:defRPr/>
            </a:pPr>
            <a:fld id="{CC5DBE47-8F06-4136-A040-4F2BBD5D734D}" type="datetimeFigureOut">
              <a:rPr lang="en-US"/>
              <a:pPr>
                <a:defRPr/>
              </a:pPr>
              <a:t>1/3/22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9EFCA6F-3C04-406B-8850-0F2C9D01B259}" type="slidenum">
              <a:rPr lang="en-US" altLang="fr-FR"/>
              <a:pPr>
                <a:defRPr/>
              </a:pPr>
              <a:t>‹n°›</a:t>
            </a:fld>
            <a:endParaRPr lang="en-US" altLang="fr-FR"/>
          </a:p>
        </p:txBody>
      </p:sp>
    </p:spTree>
    <p:extLst>
      <p:ext uri="{BB962C8B-B14F-4D97-AF65-F5344CB8AC3E}">
        <p14:creationId xmlns:p14="http://schemas.microsoft.com/office/powerpoint/2010/main" val="3789870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3"/>
          <p:cNvSpPr>
            <a:spLocks noGrp="1"/>
          </p:cNvSpPr>
          <p:nvPr>
            <p:ph type="dt" sz="half" idx="10"/>
          </p:nvPr>
        </p:nvSpPr>
        <p:spPr/>
        <p:txBody>
          <a:bodyPr/>
          <a:lstStyle>
            <a:lvl1pPr>
              <a:defRPr/>
            </a:lvl1pPr>
          </a:lstStyle>
          <a:p>
            <a:pPr>
              <a:defRPr/>
            </a:pPr>
            <a:fld id="{F9EE7D6B-43DC-434C-83AA-B735FCA034F5}" type="datetimeFigureOut">
              <a:rPr lang="en-US"/>
              <a:pPr>
                <a:defRPr/>
              </a:pPr>
              <a:t>1/3/22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68FD3E7-BDA8-47D0-95BF-60E142F73E56}" type="slidenum">
              <a:rPr lang="en-US" altLang="fr-FR"/>
              <a:pPr>
                <a:defRPr/>
              </a:pPr>
              <a:t>‹n°›</a:t>
            </a:fld>
            <a:endParaRPr lang="en-US" altLang="fr-FR"/>
          </a:p>
        </p:txBody>
      </p:sp>
    </p:spTree>
    <p:extLst>
      <p:ext uri="{BB962C8B-B14F-4D97-AF65-F5344CB8AC3E}">
        <p14:creationId xmlns:p14="http://schemas.microsoft.com/office/powerpoint/2010/main" val="2359412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fld id="{1FCA0BB0-C045-48C4-991B-B632320D5235}" type="datetimeFigureOut">
              <a:rPr lang="en-US"/>
              <a:pPr>
                <a:defRPr/>
              </a:pPr>
              <a:t>1/3/22</a:t>
            </a:fld>
            <a:endParaRPr lang="en-US"/>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r>
              <a:rPr lang="fr-CA" dirty="0"/>
              <a:t>©2019, Larouche, Savard, Beauchesne et Jean</a:t>
            </a:r>
          </a:p>
        </p:txBody>
      </p:sp>
      <p:sp>
        <p:nvSpPr>
          <p:cNvPr id="6" name="Slide Number Placeholder 8"/>
          <p:cNvSpPr>
            <a:spLocks noGrp="1"/>
          </p:cNvSpPr>
          <p:nvPr>
            <p:ph type="sldNum" sz="quarter" idx="12"/>
          </p:nvPr>
        </p:nvSpPr>
        <p:spPr/>
        <p:txBody>
          <a:bodyPr/>
          <a:lstStyle>
            <a:lvl1pPr>
              <a:defRPr/>
            </a:lvl1pPr>
          </a:lstStyle>
          <a:p>
            <a:pPr>
              <a:defRPr/>
            </a:pPr>
            <a:fld id="{FBF7C1BE-15FD-4605-97EC-3A6C09C34263}" type="slidenum">
              <a:rPr lang="en-US" altLang="fr-FR"/>
              <a:pPr>
                <a:defRPr/>
              </a:pPr>
              <a:t>‹n°›</a:t>
            </a:fld>
            <a:endParaRPr lang="en-US" altLang="fr-FR"/>
          </a:p>
        </p:txBody>
      </p:sp>
    </p:spTree>
    <p:extLst>
      <p:ext uri="{BB962C8B-B14F-4D97-AF65-F5344CB8AC3E}">
        <p14:creationId xmlns:p14="http://schemas.microsoft.com/office/powerpoint/2010/main" val="41262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7" name="Date Placeholder 4"/>
          <p:cNvSpPr>
            <a:spLocks noGrp="1"/>
          </p:cNvSpPr>
          <p:nvPr>
            <p:ph type="dt" sz="half" idx="10"/>
          </p:nvPr>
        </p:nvSpPr>
        <p:spPr>
          <a:xfrm>
            <a:off x="465138" y="6459538"/>
            <a:ext cx="2619375" cy="365125"/>
          </a:xfrm>
        </p:spPr>
        <p:txBody>
          <a:bodyPr/>
          <a:lstStyle>
            <a:lvl1pPr algn="l">
              <a:defRPr/>
            </a:lvl1pPr>
          </a:lstStyle>
          <a:p>
            <a:pPr>
              <a:defRPr/>
            </a:pPr>
            <a:fld id="{53F26FAD-EA45-4336-B9F9-F3E1DFC1D55F}" type="datetimeFigureOut">
              <a:rPr lang="en-US"/>
              <a:pPr>
                <a:defRPr/>
              </a:pPr>
              <a:t>1/3/22</a:t>
            </a:fld>
            <a:endParaRPr lang="en-US"/>
          </a:p>
        </p:txBody>
      </p:sp>
      <p:sp>
        <p:nvSpPr>
          <p:cNvPr id="8" name="Footer Placeholder 5"/>
          <p:cNvSpPr>
            <a:spLocks noGrp="1"/>
          </p:cNvSpPr>
          <p:nvPr>
            <p:ph type="ftr" sz="quarter" idx="11"/>
          </p:nvPr>
        </p:nvSpPr>
        <p:spPr>
          <a:xfrm>
            <a:off x="4800600" y="6459538"/>
            <a:ext cx="4648200" cy="365125"/>
          </a:xfrm>
        </p:spPr>
        <p:txBody>
          <a:bodyPr/>
          <a:lstStyle>
            <a:lvl1pPr algn="l">
              <a:defRPr>
                <a:solidFill>
                  <a:schemeClr val="tx2"/>
                </a:solidFill>
              </a:defRPr>
            </a:lvl1pPr>
          </a:lstStyle>
          <a:p>
            <a:pPr>
              <a:defRPr/>
            </a:pPr>
            <a:endParaRPr lang="en-US"/>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85154D1D-8C79-43ED-90ED-36F237329B5F}" type="slidenum">
              <a:rPr lang="en-US" altLang="fr-FR"/>
              <a:pPr>
                <a:defRPr/>
              </a:pPr>
              <a:t>‹n°›</a:t>
            </a:fld>
            <a:endParaRPr lang="en-US" altLang="fr-FR"/>
          </a:p>
        </p:txBody>
      </p:sp>
    </p:spTree>
    <p:extLst>
      <p:ext uri="{BB962C8B-B14F-4D97-AF65-F5344CB8AC3E}">
        <p14:creationId xmlns:p14="http://schemas.microsoft.com/office/powerpoint/2010/main" val="2881717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lang="en-US" noProof="0"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7" name="Date Placeholder 4"/>
          <p:cNvSpPr>
            <a:spLocks noGrp="1"/>
          </p:cNvSpPr>
          <p:nvPr>
            <p:ph type="dt" sz="half" idx="10"/>
          </p:nvPr>
        </p:nvSpPr>
        <p:spPr/>
        <p:txBody>
          <a:bodyPr/>
          <a:lstStyle>
            <a:lvl1pPr>
              <a:defRPr/>
            </a:lvl1pPr>
          </a:lstStyle>
          <a:p>
            <a:pPr>
              <a:defRPr/>
            </a:pPr>
            <a:fld id="{D7707494-5FC2-4720-A354-7C4291B02902}" type="datetimeFigureOut">
              <a:rPr lang="en-US"/>
              <a:pPr>
                <a:defRPr/>
              </a:pPr>
              <a:t>1/3/22</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9FC3F715-DF6B-4773-8628-FA2DAC828F99}" type="slidenum">
              <a:rPr lang="en-US" altLang="fr-FR"/>
              <a:pPr>
                <a:defRPr/>
              </a:pPr>
              <a:t>‹n°›</a:t>
            </a:fld>
            <a:endParaRPr lang="en-US" altLang="fr-FR"/>
          </a:p>
        </p:txBody>
      </p:sp>
    </p:spTree>
    <p:extLst>
      <p:ext uri="{BB962C8B-B14F-4D97-AF65-F5344CB8AC3E}">
        <p14:creationId xmlns:p14="http://schemas.microsoft.com/office/powerpoint/2010/main" val="1818005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fr-FR" dirty="0"/>
              <a:t>Modifiez le style du titre</a:t>
            </a:r>
            <a:endParaRPr lang="en-US" dirty="0"/>
          </a:p>
        </p:txBody>
      </p:sp>
      <p:sp>
        <p:nvSpPr>
          <p:cNvPr id="1029" name="Text Placeholder 2"/>
          <p:cNvSpPr>
            <a:spLocks noGrp="1"/>
          </p:cNvSpPr>
          <p:nvPr>
            <p:ph type="body" idx="1"/>
          </p:nvPr>
        </p:nvSpPr>
        <p:spPr bwMode="auto">
          <a:xfrm>
            <a:off x="1096963" y="1846263"/>
            <a:ext cx="100584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fr-FR" altLang="fr-FR"/>
              <a:t>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altLang="fr-FR"/>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cs typeface="+mn-cs"/>
              </a:defRPr>
            </a:lvl1pPr>
          </a:lstStyle>
          <a:p>
            <a:pPr>
              <a:defRPr/>
            </a:pPr>
            <a:fld id="{3AB08F6E-CFFF-4829-BC09-76E22FBE94C6}" type="datetimeFigureOut">
              <a:rPr lang="en-US"/>
              <a:pPr>
                <a:defRPr/>
              </a:pPr>
              <a:t>1/3/22</a:t>
            </a:fld>
            <a:endParaRPr lang="en-US"/>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cs typeface="+mn-cs"/>
              </a:defRPr>
            </a:lvl1pPr>
          </a:lstStyle>
          <a:p>
            <a:pPr>
              <a:defRPr/>
            </a:pPr>
            <a:r>
              <a:rPr lang="fr-CA" dirty="0"/>
              <a:t>©2019, Larouche, Savard, Beauchesne et Jean</a:t>
            </a:r>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FFFFFF"/>
                </a:solidFill>
                <a:latin typeface="Calibri" panose="020F0502020204030204" pitchFamily="34" charset="0"/>
              </a:defRPr>
            </a:lvl1pPr>
          </a:lstStyle>
          <a:p>
            <a:pPr>
              <a:defRPr/>
            </a:pPr>
            <a:fld id="{7C327154-DEAC-4460-BF40-A4034E9754D3}" type="slidenum">
              <a:rPr lang="en-US" altLang="fr-FR"/>
              <a:pPr>
                <a:defRPr/>
              </a:pPr>
              <a:t>‹n°›</a:t>
            </a:fld>
            <a:endParaRPr lang="en-US" altLang="fr-FR"/>
          </a:p>
        </p:txBody>
      </p:sp>
      <p:cxnSp>
        <p:nvCxnSpPr>
          <p:cNvPr id="10" name="Straight Connector 9"/>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64" r:id="rId1"/>
    <p:sldLayoutId id="2147483859" r:id="rId2"/>
    <p:sldLayoutId id="2147483865" r:id="rId3"/>
    <p:sldLayoutId id="2147483860" r:id="rId4"/>
    <p:sldLayoutId id="2147483861" r:id="rId5"/>
    <p:sldLayoutId id="2147483862" r:id="rId6"/>
    <p:sldLayoutId id="2147483866" r:id="rId7"/>
    <p:sldLayoutId id="2147483867" r:id="rId8"/>
    <p:sldLayoutId id="2147483868" r:id="rId9"/>
    <p:sldLayoutId id="2147483863" r:id="rId10"/>
    <p:sldLayoutId id="214748386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0" fontAlgn="base" hangingPunct="0">
        <a:lnSpc>
          <a:spcPct val="85000"/>
        </a:lnSpc>
        <a:spcBef>
          <a:spcPct val="0"/>
        </a:spcBef>
        <a:spcAft>
          <a:spcPct val="0"/>
        </a:spcAft>
        <a:defRPr sz="36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36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36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36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36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36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36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36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36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8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2400"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20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20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20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comments" Target="../comments/comment3.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comments" Target="../comments/comment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image" Target="../media/image8.png"/><Relationship Id="rId4"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comments" Target="../comments/comment5.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comments" Target="../comments/commen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comments" Target="../comments/comment7.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0.xml"/><Relationship Id="rId1" Type="http://schemas.openxmlformats.org/officeDocument/2006/relationships/tags" Target="../tags/tag39.xml"/></Relationships>
</file>

<file path=ppt/slides/_rels/slide2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43.xml"/><Relationship Id="rId7" Type="http://schemas.openxmlformats.org/officeDocument/2006/relationships/image" Target="../media/image6.png"/><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notesSlide" Target="../notesSlides/notesSlide5.xml"/><Relationship Id="rId5" Type="http://schemas.openxmlformats.org/officeDocument/2006/relationships/slideLayout" Target="../slideLayouts/slideLayout1.xml"/><Relationship Id="rId4" Type="http://schemas.openxmlformats.org/officeDocument/2006/relationships/tags" Target="../tags/tag4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3.xml"/><Relationship Id="rId7" Type="http://schemas.openxmlformats.org/officeDocument/2006/relationships/image" Target="../media/image6.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comments" Target="../comments/comment1.xml"/><Relationship Id="rId4"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comments" Target="../comments/commen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240A2FC-E2C3-458D-96B4-5DF9028D93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5F097929-F3D6-4D1F-8AFC-CF348171A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43074C91-9045-414B-B5F9-567DAE3EE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33428ACC-71EC-4171-9527-10983BA6B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Espace réservé du contenu 4">
            <a:extLst>
              <a:ext uri="{FF2B5EF4-FFF2-40B4-BE49-F238E27FC236}">
                <a16:creationId xmlns:a16="http://schemas.microsoft.com/office/drawing/2014/main" id="{6448C2C1-2D91-3F43-ABFE-8F38C8AEBD75}"/>
              </a:ext>
            </a:extLst>
          </p:cNvPr>
          <p:cNvPicPr>
            <a:picLocks noGrp="1" noChangeAspect="1"/>
          </p:cNvPicPr>
          <p:nvPr>
            <p:ph idx="1"/>
          </p:nvPr>
        </p:nvPicPr>
        <p:blipFill>
          <a:blip r:embed="rId2"/>
          <a:stretch>
            <a:fillRect/>
          </a:stretch>
        </p:blipFill>
        <p:spPr>
          <a:xfrm>
            <a:off x="633999" y="846269"/>
            <a:ext cx="6912217" cy="4641780"/>
          </a:xfrm>
          <a:prstGeom prst="rect">
            <a:avLst/>
          </a:prstGeom>
        </p:spPr>
      </p:pic>
      <p:cxnSp>
        <p:nvCxnSpPr>
          <p:cNvPr id="18" name="Straight Connector 17">
            <a:extLst>
              <a:ext uri="{FF2B5EF4-FFF2-40B4-BE49-F238E27FC236}">
                <a16:creationId xmlns:a16="http://schemas.microsoft.com/office/drawing/2014/main" id="{BA22713B-ABB6-4391-97F9-0449A2B9B66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2B9BBBC4-97A3-47D2-BFFE-A68530CDB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rgbClr val="106EA7"/>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78967BEA-EA6A-4FF1-94E2-B010B61A36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34C5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46517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Problématique: les enseignants</a:t>
            </a:r>
          </a:p>
        </p:txBody>
      </p:sp>
      <p:sp>
        <p:nvSpPr>
          <p:cNvPr id="3" name="Espace réservé du contenu 2"/>
          <p:cNvSpPr>
            <a:spLocks noGrp="1"/>
          </p:cNvSpPr>
          <p:nvPr>
            <p:ph idx="1"/>
            <p:custDataLst>
              <p:tags r:id="rId2"/>
            </p:custDataLst>
          </p:nvPr>
        </p:nvSpPr>
        <p:spPr>
          <a:xfrm>
            <a:off x="1096963" y="1846263"/>
            <a:ext cx="10711514" cy="4378924"/>
          </a:xfrm>
        </p:spPr>
        <p:txBody>
          <a:bodyPr/>
          <a:lstStyle/>
          <a:p>
            <a:r>
              <a:rPr lang="fr-CA" dirty="0"/>
              <a:t>La mobilisation des enseignants est un élément essentiel pour la mise en œuvre </a:t>
            </a:r>
            <a:br>
              <a:rPr lang="fr-CA" dirty="0"/>
            </a:br>
            <a:r>
              <a:rPr lang="fr-CA" dirty="0"/>
              <a:t>de la GAR dans les écoles. (Larouche, Savard et Kamyap, 2019)</a:t>
            </a:r>
          </a:p>
          <a:p>
            <a:r>
              <a:rPr lang="fr-CA" dirty="0"/>
              <a:t>Les directions adhèrent au management participatif qui vise plus à convaincre </a:t>
            </a:r>
            <a:br>
              <a:rPr lang="fr-CA" dirty="0"/>
            </a:br>
            <a:r>
              <a:rPr lang="fr-CA" dirty="0"/>
              <a:t>plutôt qu’à contraindre les enseignants. (Baluteau, 2009; Bartoli, 2005)</a:t>
            </a:r>
          </a:p>
          <a:p>
            <a:r>
              <a:rPr lang="fr-CA" dirty="0"/>
              <a:t>L’attention portée individuellement à l’enseignant ainsi qu’une approche participative et communicante impacte la performance individuelle et collective </a:t>
            </a:r>
            <a:br>
              <a:rPr lang="fr-CA" dirty="0"/>
            </a:br>
            <a:r>
              <a:rPr lang="fr-CA" dirty="0"/>
              <a:t>des enseignants. (Fournier, 2017)</a:t>
            </a:r>
          </a:p>
          <a:p>
            <a:endParaRPr lang="fr-CA" dirty="0"/>
          </a:p>
        </p:txBody>
      </p:sp>
    </p:spTree>
    <p:extLst>
      <p:ext uri="{BB962C8B-B14F-4D97-AF65-F5344CB8AC3E}">
        <p14:creationId xmlns:p14="http://schemas.microsoft.com/office/powerpoint/2010/main" val="42544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Objectifs</a:t>
            </a:r>
          </a:p>
        </p:txBody>
      </p:sp>
      <p:sp>
        <p:nvSpPr>
          <p:cNvPr id="3" name="Espace réservé du contenu 2"/>
          <p:cNvSpPr>
            <a:spLocks noGrp="1"/>
          </p:cNvSpPr>
          <p:nvPr>
            <p:ph idx="1"/>
            <p:custDataLst>
              <p:tags r:id="rId2"/>
            </p:custDataLst>
          </p:nvPr>
        </p:nvSpPr>
        <p:spPr/>
        <p:txBody>
          <a:bodyPr/>
          <a:lstStyle/>
          <a:p>
            <a:pPr lvl="0"/>
            <a:endParaRPr lang="fr-CA" dirty="0"/>
          </a:p>
          <a:p>
            <a:pPr marL="0" lvl="0" indent="0">
              <a:buNone/>
            </a:pPr>
            <a:r>
              <a:rPr lang="fr-CA" dirty="0"/>
              <a:t>Cette présentation s’inscrit dans un projet de recherche plus large qui visait à identifier les stratégies des directions d’école pour mobiliser les enseignants ainsi que les facilitants et les obstacles à la mobilisation.</a:t>
            </a:r>
          </a:p>
          <a:p>
            <a:pPr lvl="0"/>
            <a:r>
              <a:rPr lang="fr-CA" dirty="0"/>
              <a:t>À partir des entrevues réalisées avec 25 directions d’école au Québec,</a:t>
            </a:r>
            <a:br>
              <a:rPr lang="fr-CA" dirty="0"/>
            </a:br>
            <a:r>
              <a:rPr lang="fr-CA" dirty="0"/>
              <a:t>nous avons relevé plus particulièrement les pratiques </a:t>
            </a:r>
            <a:br>
              <a:rPr lang="fr-CA" dirty="0"/>
            </a:br>
            <a:r>
              <a:rPr lang="fr-CA" dirty="0"/>
              <a:t>de gestion des ressources humaines des directions d’école </a:t>
            </a:r>
            <a:br>
              <a:rPr lang="fr-CA" dirty="0"/>
            </a:br>
            <a:r>
              <a:rPr lang="fr-CA" dirty="0"/>
              <a:t>pour soutenir les enseignants autour de l’atteinte des objectifs de l’école. </a:t>
            </a:r>
          </a:p>
          <a:p>
            <a:pPr marL="0" indent="0">
              <a:buNone/>
            </a:pPr>
            <a:endParaRPr lang="fr-CA" dirty="0"/>
          </a:p>
        </p:txBody>
      </p:sp>
    </p:spTree>
    <p:extLst>
      <p:ext uri="{BB962C8B-B14F-4D97-AF65-F5344CB8AC3E}">
        <p14:creationId xmlns:p14="http://schemas.microsoft.com/office/powerpoint/2010/main" val="2602950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3BCCAE5-A35B-4B66-A4A7-E23C34A40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custDataLst>
              <p:tags r:id="rId1"/>
            </p:custDataLst>
          </p:nvPr>
        </p:nvSpPr>
        <p:spPr>
          <a:xfrm>
            <a:off x="1097280" y="286603"/>
            <a:ext cx="10058400" cy="1450757"/>
          </a:xfrm>
        </p:spPr>
        <p:txBody>
          <a:bodyPr>
            <a:normAutofit/>
          </a:bodyPr>
          <a:lstStyle/>
          <a:p>
            <a:r>
              <a:rPr lang="fr-CA" dirty="0"/>
              <a:t>Objectifs</a:t>
            </a:r>
          </a:p>
        </p:txBody>
      </p:sp>
      <p:cxnSp>
        <p:nvCxnSpPr>
          <p:cNvPr id="12" name="Straight Connector 11">
            <a:extLst>
              <a:ext uri="{FF2B5EF4-FFF2-40B4-BE49-F238E27FC236}">
                <a16:creationId xmlns:a16="http://schemas.microsoft.com/office/drawing/2014/main" id="{6987BDFB-DE64-4B56-B44F-45FAE19FA9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p:cNvSpPr>
            <a:spLocks noGrp="1"/>
          </p:cNvSpPr>
          <p:nvPr>
            <p:ph idx="1"/>
            <p:custDataLst>
              <p:tags r:id="rId2"/>
            </p:custDataLst>
          </p:nvPr>
        </p:nvSpPr>
        <p:spPr>
          <a:xfrm>
            <a:off x="1097279" y="1845734"/>
            <a:ext cx="8083297" cy="4023360"/>
          </a:xfrm>
        </p:spPr>
        <p:txBody>
          <a:bodyPr>
            <a:normAutofit/>
          </a:bodyPr>
          <a:lstStyle/>
          <a:p>
            <a:pPr lvl="0"/>
            <a:endParaRPr lang="fr-CA" dirty="0"/>
          </a:p>
          <a:p>
            <a:pPr lvl="0"/>
            <a:r>
              <a:rPr lang="fr-CA" dirty="0"/>
              <a:t>Par conséquent l’objectif de cette présentation est :  </a:t>
            </a:r>
          </a:p>
          <a:p>
            <a:pPr lvl="1"/>
            <a:endParaRPr lang="fr-CA" dirty="0"/>
          </a:p>
          <a:p>
            <a:pPr lvl="1"/>
            <a:r>
              <a:rPr lang="fr-CA" dirty="0"/>
              <a:t>Identifier les pratiques de gestion des ressources humaines (GRH) </a:t>
            </a:r>
          </a:p>
          <a:p>
            <a:pPr lvl="1"/>
            <a:r>
              <a:rPr lang="fr-CA" dirty="0"/>
              <a:t>des directions d’école </a:t>
            </a:r>
          </a:p>
          <a:p>
            <a:pPr lvl="1"/>
            <a:r>
              <a:rPr lang="fr-CA" dirty="0"/>
              <a:t>pour soutenir les enseignants </a:t>
            </a:r>
          </a:p>
          <a:p>
            <a:pPr lvl="1"/>
            <a:r>
              <a:rPr lang="fr-CA" dirty="0"/>
              <a:t>autour de l'atteinte des objectifs adoptés </a:t>
            </a:r>
          </a:p>
          <a:p>
            <a:pPr lvl="1"/>
            <a:r>
              <a:rPr lang="fr-CA" dirty="0"/>
              <a:t>dans le cadre de la mise en œuvre </a:t>
            </a:r>
          </a:p>
          <a:p>
            <a:pPr lvl="1"/>
            <a:r>
              <a:rPr lang="fr-CA" dirty="0"/>
              <a:t>de la gestion axée sur les résultats (GAR).</a:t>
            </a:r>
          </a:p>
          <a:p>
            <a:pPr marL="0" indent="0">
              <a:buNone/>
            </a:pPr>
            <a:endParaRPr lang="fr-CA" dirty="0"/>
          </a:p>
        </p:txBody>
      </p:sp>
      <p:sp>
        <p:nvSpPr>
          <p:cNvPr id="14" name="Rectangle 13">
            <a:extLst>
              <a:ext uri="{FF2B5EF4-FFF2-40B4-BE49-F238E27FC236}">
                <a16:creationId xmlns:a16="http://schemas.microsoft.com/office/drawing/2014/main" id="{BD7A74B5-8367-4A83-ABEC-0FCDDE97B1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2CC184B0-C2C6-4BF0-B078-816C7AF959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9031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Méthodologie (1)</a:t>
            </a:r>
          </a:p>
        </p:txBody>
      </p:sp>
      <p:sp>
        <p:nvSpPr>
          <p:cNvPr id="3" name="Espace réservé du contenu 2"/>
          <p:cNvSpPr>
            <a:spLocks noGrp="1"/>
          </p:cNvSpPr>
          <p:nvPr>
            <p:ph idx="1"/>
            <p:custDataLst>
              <p:tags r:id="rId2"/>
            </p:custDataLst>
          </p:nvPr>
        </p:nvSpPr>
        <p:spPr/>
        <p:txBody>
          <a:bodyPr/>
          <a:lstStyle/>
          <a:p>
            <a:r>
              <a:rPr lang="fr-CA" dirty="0"/>
              <a:t>Démarche exploratoire et qualitative destinée à mieux comprendre </a:t>
            </a:r>
            <a:br>
              <a:rPr lang="fr-CA" dirty="0"/>
            </a:br>
            <a:r>
              <a:rPr lang="fr-CA" dirty="0"/>
              <a:t>le travail de mobilisation des directions dans un contexte de gestion axée </a:t>
            </a:r>
            <a:br>
              <a:rPr lang="fr-CA" dirty="0"/>
            </a:br>
            <a:r>
              <a:rPr lang="fr-CA" dirty="0"/>
              <a:t>sur les résultats. </a:t>
            </a:r>
          </a:p>
          <a:p>
            <a:pPr lvl="1"/>
            <a:r>
              <a:rPr lang="fr-CA" dirty="0"/>
              <a:t>Entrevues semi-dirigées tenues entre le 27 novembre et le 22 janvier 2019 </a:t>
            </a:r>
          </a:p>
          <a:p>
            <a:pPr lvl="1"/>
            <a:r>
              <a:rPr lang="fr-CA" dirty="0"/>
              <a:t>Durée moyenne des entrevues: 50 minutes</a:t>
            </a:r>
          </a:p>
          <a:p>
            <a:pPr lvl="1"/>
            <a:r>
              <a:rPr lang="fr-CA" dirty="0"/>
              <a:t>Échantillon de convenance</a:t>
            </a:r>
          </a:p>
          <a:p>
            <a:pPr lvl="2"/>
            <a:r>
              <a:rPr lang="fr-CA" dirty="0"/>
              <a:t>20 directions d’école et 5 adjointes (12P, 7S, 1PS, 3A et 2FP) </a:t>
            </a:r>
            <a:br>
              <a:rPr lang="fr-CA" dirty="0"/>
            </a:br>
            <a:r>
              <a:rPr lang="fr-CA" dirty="0"/>
              <a:t>provenant de 11 commissions scolaires différentes, IMSE variés.</a:t>
            </a:r>
          </a:p>
        </p:txBody>
      </p:sp>
    </p:spTree>
    <p:extLst>
      <p:ext uri="{BB962C8B-B14F-4D97-AF65-F5344CB8AC3E}">
        <p14:creationId xmlns:p14="http://schemas.microsoft.com/office/powerpoint/2010/main" val="2794993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Méthodologie (2)</a:t>
            </a:r>
          </a:p>
        </p:txBody>
      </p:sp>
      <p:sp>
        <p:nvSpPr>
          <p:cNvPr id="3" name="Espace réservé du contenu 2"/>
          <p:cNvSpPr>
            <a:spLocks noGrp="1"/>
          </p:cNvSpPr>
          <p:nvPr>
            <p:ph idx="1"/>
            <p:custDataLst>
              <p:tags r:id="rId2"/>
            </p:custDataLst>
          </p:nvPr>
        </p:nvSpPr>
        <p:spPr>
          <a:xfrm>
            <a:off x="1096963" y="1846263"/>
            <a:ext cx="10370512" cy="4378924"/>
          </a:xfrm>
        </p:spPr>
        <p:txBody>
          <a:bodyPr/>
          <a:lstStyle/>
          <a:p>
            <a:r>
              <a:rPr lang="fr-CA" dirty="0"/>
              <a:t>Le protocole d’entrevue a été validé auprès de 2 directions.</a:t>
            </a:r>
          </a:p>
          <a:p>
            <a:r>
              <a:rPr lang="fr-CA" dirty="0"/>
              <a:t>Il comporte quatre thèmes  : </a:t>
            </a:r>
          </a:p>
          <a:p>
            <a:pPr marL="539750" lvl="1" indent="-276225">
              <a:buFont typeface="+mj-lt"/>
              <a:buAutoNum type="arabicPeriod"/>
            </a:pPr>
            <a:r>
              <a:rPr lang="fr-CA" dirty="0"/>
              <a:t>l’état de la situation de la mise en œuvre de la GAR dans l’école </a:t>
            </a:r>
          </a:p>
          <a:p>
            <a:pPr marL="539750" lvl="1" indent="-276225">
              <a:buFont typeface="+mj-lt"/>
              <a:buAutoNum type="arabicPeriod"/>
            </a:pPr>
            <a:r>
              <a:rPr lang="fr-CA" dirty="0"/>
              <a:t>la mobilisation et les stratégies de mobilisation </a:t>
            </a:r>
          </a:p>
          <a:p>
            <a:pPr marL="539750" lvl="1" indent="-276225">
              <a:buFont typeface="+mj-lt"/>
              <a:buAutoNum type="arabicPeriod"/>
            </a:pPr>
            <a:r>
              <a:rPr lang="fr-CA" dirty="0"/>
              <a:t>les entraves ou conditions facilitantes à la mobilisation</a:t>
            </a:r>
          </a:p>
          <a:p>
            <a:pPr marL="539750" lvl="1" indent="-276225">
              <a:buFont typeface="+mj-lt"/>
              <a:buAutoNum type="arabicPeriod"/>
            </a:pPr>
            <a:r>
              <a:rPr lang="fr-CA" dirty="0"/>
              <a:t>la description d’une pratique qui a un effet sur la réussite des élèves (3 thèmes sont présentés)</a:t>
            </a:r>
          </a:p>
          <a:p>
            <a:r>
              <a:rPr lang="fr-CA" dirty="0"/>
              <a:t>Enregistrement audio, transcription, codage à l’aide du logiciel QDA Miner, validation du codage, utilisation du logiciel Microsoft Excel </a:t>
            </a:r>
            <a:br>
              <a:rPr lang="fr-CA" dirty="0"/>
            </a:br>
            <a:r>
              <a:rPr lang="fr-CA" dirty="0"/>
              <a:t>pour la réduction des codes</a:t>
            </a:r>
          </a:p>
          <a:p>
            <a:r>
              <a:rPr lang="fr-CA" dirty="0"/>
              <a:t>Pour les fins de cette présentation, nous avons extrait des données plus spécifiques sur la GRH.</a:t>
            </a:r>
          </a:p>
          <a:p>
            <a:endParaRPr lang="fr-CA" dirty="0"/>
          </a:p>
        </p:txBody>
      </p:sp>
    </p:spTree>
    <p:extLst>
      <p:ext uri="{BB962C8B-B14F-4D97-AF65-F5344CB8AC3E}">
        <p14:creationId xmlns:p14="http://schemas.microsoft.com/office/powerpoint/2010/main" val="2362780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ZoneTexte 49">
            <a:extLst>
              <a:ext uri="{FF2B5EF4-FFF2-40B4-BE49-F238E27FC236}">
                <a16:creationId xmlns:a16="http://schemas.microsoft.com/office/drawing/2014/main" id="{D5963BCB-6186-0F46-94FD-CCE39D178FC6}"/>
              </a:ext>
            </a:extLst>
          </p:cNvPr>
          <p:cNvSpPr txBox="1"/>
          <p:nvPr>
            <p:custDataLst>
              <p:tags r:id="rId1"/>
            </p:custDataLst>
          </p:nvPr>
        </p:nvSpPr>
        <p:spPr>
          <a:xfrm>
            <a:off x="418487" y="448117"/>
            <a:ext cx="4722742" cy="646331"/>
          </a:xfrm>
          <a:prstGeom prst="rect">
            <a:avLst/>
          </a:prstGeom>
          <a:noFill/>
        </p:spPr>
        <p:txBody>
          <a:bodyPr wrap="square" rtlCol="0">
            <a:spAutoFit/>
          </a:bodyPr>
          <a:lstStyle/>
          <a:p>
            <a:r>
              <a:rPr lang="fr-CA" b="1" dirty="0"/>
              <a:t>Mobilisation des ressources humaines : modèle de Tremblay et Simard, 2005</a:t>
            </a:r>
          </a:p>
        </p:txBody>
      </p:sp>
      <p:grpSp>
        <p:nvGrpSpPr>
          <p:cNvPr id="4" name="Groupe 3">
            <a:extLst>
              <a:ext uri="{FF2B5EF4-FFF2-40B4-BE49-F238E27FC236}">
                <a16:creationId xmlns:a16="http://schemas.microsoft.com/office/drawing/2014/main" id="{5C4DACE2-FBEF-4B6D-8BAC-EEAA1138AB6B}"/>
              </a:ext>
            </a:extLst>
          </p:cNvPr>
          <p:cNvGrpSpPr/>
          <p:nvPr/>
        </p:nvGrpSpPr>
        <p:grpSpPr>
          <a:xfrm>
            <a:off x="1403913" y="1094447"/>
            <a:ext cx="9384175" cy="5025365"/>
            <a:chOff x="1403913" y="870249"/>
            <a:chExt cx="9384175" cy="5249563"/>
          </a:xfrm>
        </p:grpSpPr>
        <p:pic>
          <p:nvPicPr>
            <p:cNvPr id="47" name="Image 46"/>
            <p:cNvPicPr>
              <a:picLocks noChangeAspect="1"/>
            </p:cNvPicPr>
            <p:nvPr>
              <p:custDataLst>
                <p:tags r:id="rId2"/>
              </p:custDataLst>
            </p:nvPr>
          </p:nvPicPr>
          <p:blipFill>
            <a:blip r:embed="rId5"/>
            <a:stretch>
              <a:fillRect/>
            </a:stretch>
          </p:blipFill>
          <p:spPr>
            <a:xfrm>
              <a:off x="1403913" y="870249"/>
              <a:ext cx="9384175" cy="52495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Ellipse 1">
              <a:extLst>
                <a:ext uri="{FF2B5EF4-FFF2-40B4-BE49-F238E27FC236}">
                  <a16:creationId xmlns:a16="http://schemas.microsoft.com/office/drawing/2014/main" id="{94707714-80A7-4EDD-AC52-CF7ECE6436CF}"/>
                </a:ext>
              </a:extLst>
            </p:cNvPr>
            <p:cNvSpPr/>
            <p:nvPr/>
          </p:nvSpPr>
          <p:spPr>
            <a:xfrm>
              <a:off x="1403913" y="2292824"/>
              <a:ext cx="1448470" cy="443551"/>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200" dirty="0"/>
                <a:t>Pratiques de GRH</a:t>
              </a:r>
            </a:p>
          </p:txBody>
        </p:sp>
      </p:grpSp>
    </p:spTree>
    <p:extLst>
      <p:ext uri="{BB962C8B-B14F-4D97-AF65-F5344CB8AC3E}">
        <p14:creationId xmlns:p14="http://schemas.microsoft.com/office/powerpoint/2010/main" val="2601962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Cadre conceptuel: </a:t>
            </a:r>
            <a:br>
              <a:rPr lang="fr-CA" dirty="0"/>
            </a:br>
            <a:r>
              <a:rPr lang="fr-CA" dirty="0"/>
              <a:t>Les pratiques de GRH pour soutenir les enseignants </a:t>
            </a:r>
            <a:endParaRPr lang="fr-CA" sz="2400" dirty="0"/>
          </a:p>
        </p:txBody>
      </p:sp>
      <p:sp>
        <p:nvSpPr>
          <p:cNvPr id="3" name="Espace réservé du contenu 2"/>
          <p:cNvSpPr>
            <a:spLocks noGrp="1"/>
          </p:cNvSpPr>
          <p:nvPr>
            <p:ph idx="1"/>
            <p:custDataLst>
              <p:tags r:id="rId2"/>
            </p:custDataLst>
          </p:nvPr>
        </p:nvSpPr>
        <p:spPr/>
        <p:txBody>
          <a:bodyPr/>
          <a:lstStyle/>
          <a:p>
            <a:pPr marL="0" indent="0">
              <a:buNone/>
            </a:pPr>
            <a:r>
              <a:rPr lang="fr-CA" dirty="0"/>
              <a:t>Selon Tremblay , </a:t>
            </a:r>
            <a:r>
              <a:rPr lang="fr-CA" dirty="0" err="1"/>
              <a:t>Chênevert</a:t>
            </a:r>
            <a:r>
              <a:rPr lang="fr-CA" dirty="0"/>
              <a:t>, Simard, </a:t>
            </a:r>
            <a:r>
              <a:rPr lang="fr-CA" dirty="0" err="1"/>
              <a:t>Lapalme</a:t>
            </a:r>
            <a:r>
              <a:rPr lang="fr-CA" dirty="0"/>
              <a:t> et Doucet (2005):  </a:t>
            </a:r>
            <a:br>
              <a:rPr lang="fr-CA" dirty="0"/>
            </a:br>
            <a:r>
              <a:rPr lang="fr-CA" dirty="0"/>
              <a:t>le soutien est un préalable essentiel à la mobilisation. </a:t>
            </a:r>
            <a:br>
              <a:rPr lang="fr-CA" dirty="0"/>
            </a:br>
            <a:endParaRPr lang="fr-CA" dirty="0"/>
          </a:p>
          <a:p>
            <a:pPr marL="0" indent="0">
              <a:buNone/>
            </a:pPr>
            <a:r>
              <a:rPr lang="fr-CA" dirty="0"/>
              <a:t>Ces auteurs ont identifié 4 pratiques de GRH de soutien:</a:t>
            </a:r>
            <a:br>
              <a:rPr lang="fr-CA" dirty="0"/>
            </a:br>
            <a:endParaRPr lang="fr-CA" dirty="0"/>
          </a:p>
          <a:p>
            <a:pPr marL="722312" lvl="1" indent="-457200">
              <a:buFont typeface="+mj-lt"/>
              <a:buAutoNum type="arabicPeriod"/>
            </a:pPr>
            <a:r>
              <a:rPr lang="fr-CA" sz="2400" dirty="0"/>
              <a:t>Le développement et la gestion des compétences</a:t>
            </a:r>
          </a:p>
          <a:p>
            <a:pPr marL="722312" lvl="1" indent="-457200">
              <a:buFont typeface="+mj-lt"/>
              <a:buAutoNum type="arabicPeriod"/>
            </a:pPr>
            <a:r>
              <a:rPr lang="fr-CA" sz="2400" dirty="0"/>
              <a:t>Le partage de l’information</a:t>
            </a:r>
          </a:p>
          <a:p>
            <a:pPr marL="722312" lvl="1" indent="-457200">
              <a:buFont typeface="+mj-lt"/>
              <a:buAutoNum type="arabicPeriod"/>
            </a:pPr>
            <a:r>
              <a:rPr lang="fr-CA" sz="2400" dirty="0"/>
              <a:t>Le feed-back formatif</a:t>
            </a:r>
          </a:p>
          <a:p>
            <a:pPr marL="722312" lvl="1" indent="-457200">
              <a:buFont typeface="+mj-lt"/>
              <a:buAutoNum type="arabicPeriod"/>
            </a:pPr>
            <a:r>
              <a:rPr lang="fr-CA" sz="2400" dirty="0"/>
              <a:t>Les récompenses et la reconnaissance</a:t>
            </a:r>
          </a:p>
          <a:p>
            <a:pPr lvl="1"/>
            <a:endParaRPr lang="fr-CA" sz="2400" dirty="0"/>
          </a:p>
        </p:txBody>
      </p:sp>
    </p:spTree>
    <p:extLst>
      <p:ext uri="{BB962C8B-B14F-4D97-AF65-F5344CB8AC3E}">
        <p14:creationId xmlns:p14="http://schemas.microsoft.com/office/powerpoint/2010/main" val="1975158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vert="horz" lIns="91440" tIns="45720" rIns="91440" bIns="45720" rtlCol="0" anchor="b">
            <a:normAutofit/>
          </a:bodyPr>
          <a:lstStyle/>
          <a:p>
            <a:r>
              <a:rPr lang="fr-CA" dirty="0"/>
              <a:t>Les résultats: </a:t>
            </a:r>
            <a:br>
              <a:rPr lang="fr-CA" dirty="0"/>
            </a:br>
            <a:r>
              <a:rPr lang="fr-CA" dirty="0"/>
              <a:t>1. Le développement et la gestion des compétences</a:t>
            </a:r>
          </a:p>
        </p:txBody>
      </p:sp>
      <p:sp>
        <p:nvSpPr>
          <p:cNvPr id="3" name="Espace réservé du contenu 2"/>
          <p:cNvSpPr>
            <a:spLocks noGrp="1"/>
          </p:cNvSpPr>
          <p:nvPr>
            <p:ph idx="1"/>
            <p:custDataLst>
              <p:tags r:id="rId2"/>
            </p:custDataLst>
          </p:nvPr>
        </p:nvSpPr>
        <p:spPr>
          <a:xfrm>
            <a:off x="976311" y="1736725"/>
            <a:ext cx="10118726" cy="4702630"/>
          </a:xfrm>
        </p:spPr>
        <p:txBody>
          <a:bodyPr/>
          <a:lstStyle/>
          <a:p>
            <a:pPr marL="265113" lvl="1" indent="-265113">
              <a:spcBef>
                <a:spcPts val="1200"/>
              </a:spcBef>
              <a:spcAft>
                <a:spcPts val="200"/>
              </a:spcAft>
              <a:buSzPct val="100000"/>
              <a:buFont typeface="Arial" panose="020B0604020202020204" pitchFamily="34" charset="0"/>
              <a:buChar char="•"/>
            </a:pPr>
            <a:r>
              <a:rPr lang="fr-CA" sz="2400" dirty="0">
                <a:solidFill>
                  <a:schemeClr val="tx1"/>
                </a:solidFill>
              </a:rPr>
              <a:t>La mise en place de  communautés de pratique (</a:t>
            </a:r>
            <a:r>
              <a:rPr lang="fr-CA" sz="2400" dirty="0" err="1">
                <a:solidFill>
                  <a:schemeClr val="tx1"/>
                </a:solidFill>
              </a:rPr>
              <a:t>CoP</a:t>
            </a:r>
            <a:r>
              <a:rPr lang="fr-CA" sz="2400" dirty="0">
                <a:solidFill>
                  <a:schemeClr val="tx1"/>
                </a:solidFill>
              </a:rPr>
              <a:t>) </a:t>
            </a:r>
            <a:br>
              <a:rPr lang="fr-CA" sz="2400" dirty="0">
                <a:solidFill>
                  <a:schemeClr val="tx1"/>
                </a:solidFill>
              </a:rPr>
            </a:br>
            <a:r>
              <a:rPr lang="fr-CA" sz="2400" dirty="0">
                <a:solidFill>
                  <a:schemeClr val="tx1"/>
                </a:solidFill>
              </a:rPr>
              <a:t>ou autres rencontres d’équipe collaborative (20/25) </a:t>
            </a:r>
          </a:p>
          <a:p>
            <a:pPr marL="265113" lvl="1" indent="-265113">
              <a:spcBef>
                <a:spcPts val="1200"/>
              </a:spcBef>
              <a:spcAft>
                <a:spcPts val="200"/>
              </a:spcAft>
              <a:buSzPct val="100000"/>
              <a:buFont typeface="Arial" panose="020B0604020202020204" pitchFamily="34" charset="0"/>
              <a:buChar char="•"/>
            </a:pPr>
            <a:r>
              <a:rPr lang="fr-CA" sz="2400" dirty="0">
                <a:solidFill>
                  <a:schemeClr val="tx1"/>
                </a:solidFill>
              </a:rPr>
              <a:t>Le dégagement du personnel enseignant à l’aide de budgets dédiés, </a:t>
            </a:r>
            <a:br>
              <a:rPr lang="fr-CA" sz="2400" dirty="0">
                <a:solidFill>
                  <a:schemeClr val="tx1"/>
                </a:solidFill>
              </a:rPr>
            </a:br>
            <a:r>
              <a:rPr lang="fr-CA" sz="2400" dirty="0">
                <a:solidFill>
                  <a:schemeClr val="tx1"/>
                </a:solidFill>
              </a:rPr>
              <a:t>une utilisation du temps prévu à la convention collective </a:t>
            </a:r>
            <a:br>
              <a:rPr lang="fr-CA" sz="2400" dirty="0">
                <a:solidFill>
                  <a:schemeClr val="tx1"/>
                </a:solidFill>
              </a:rPr>
            </a:br>
            <a:r>
              <a:rPr lang="fr-CA" sz="2400" dirty="0">
                <a:solidFill>
                  <a:schemeClr val="tx1"/>
                </a:solidFill>
              </a:rPr>
              <a:t>ou d’autres moments non prévus à la tâche (19/25)</a:t>
            </a:r>
          </a:p>
          <a:p>
            <a:pPr marL="265113" lvl="1" indent="-265113">
              <a:spcBef>
                <a:spcPts val="1200"/>
              </a:spcBef>
              <a:spcAft>
                <a:spcPts val="200"/>
              </a:spcAft>
              <a:buSzPct val="100000"/>
              <a:buFont typeface="Arial" panose="020B0604020202020204" pitchFamily="34" charset="0"/>
              <a:buChar char="•"/>
            </a:pPr>
            <a:r>
              <a:rPr lang="fr-CA" sz="2400" dirty="0">
                <a:solidFill>
                  <a:schemeClr val="tx1"/>
                </a:solidFill>
              </a:rPr>
              <a:t>La formation continue (7/25) </a:t>
            </a:r>
          </a:p>
          <a:p>
            <a:pPr lvl="1"/>
            <a:endParaRPr lang="fr-CA" dirty="0">
              <a:solidFill>
                <a:schemeClr val="tx1"/>
              </a:solidFill>
            </a:endParaRPr>
          </a:p>
          <a:p>
            <a:pPr marL="265112" lvl="1" indent="0">
              <a:buNone/>
            </a:pPr>
            <a:endParaRPr lang="fr-CA" dirty="0">
              <a:solidFill>
                <a:schemeClr val="tx1"/>
              </a:solidFill>
            </a:endParaRPr>
          </a:p>
        </p:txBody>
      </p:sp>
    </p:spTree>
    <p:extLst>
      <p:ext uri="{BB962C8B-B14F-4D97-AF65-F5344CB8AC3E}">
        <p14:creationId xmlns:p14="http://schemas.microsoft.com/office/powerpoint/2010/main" val="253541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752398-F85B-4CAA-ACD5-D235122E10A4}"/>
              </a:ext>
            </a:extLst>
          </p:cNvPr>
          <p:cNvSpPr>
            <a:spLocks noGrp="1"/>
          </p:cNvSpPr>
          <p:nvPr>
            <p:ph type="title"/>
            <p:custDataLst>
              <p:tags r:id="rId1"/>
            </p:custDataLst>
          </p:nvPr>
        </p:nvSpPr>
        <p:spPr/>
        <p:txBody>
          <a:bodyPr vert="horz" lIns="91440" tIns="45720" rIns="91440" bIns="45720" rtlCol="0" anchor="b">
            <a:normAutofit/>
          </a:bodyPr>
          <a:lstStyle/>
          <a:p>
            <a:r>
              <a:rPr lang="fr-CA" dirty="0"/>
              <a:t>Les résultats: </a:t>
            </a:r>
            <a:br>
              <a:rPr lang="fr-CA" dirty="0"/>
            </a:br>
            <a:r>
              <a:rPr lang="fr-CA" dirty="0"/>
              <a:t>2. Le partage d’information</a:t>
            </a:r>
          </a:p>
        </p:txBody>
      </p:sp>
      <p:sp>
        <p:nvSpPr>
          <p:cNvPr id="3" name="Espace réservé du contenu 2">
            <a:extLst>
              <a:ext uri="{FF2B5EF4-FFF2-40B4-BE49-F238E27FC236}">
                <a16:creationId xmlns:a16="http://schemas.microsoft.com/office/drawing/2014/main" id="{3C33A78C-DD4A-4DCC-AF08-EA81E27E75DA}"/>
              </a:ext>
            </a:extLst>
          </p:cNvPr>
          <p:cNvSpPr>
            <a:spLocks noGrp="1"/>
          </p:cNvSpPr>
          <p:nvPr>
            <p:ph idx="1"/>
            <p:custDataLst>
              <p:tags r:id="rId2"/>
            </p:custDataLst>
          </p:nvPr>
        </p:nvSpPr>
        <p:spPr/>
        <p:txBody>
          <a:bodyPr/>
          <a:lstStyle/>
          <a:p>
            <a:r>
              <a:rPr lang="fr-CA" dirty="0">
                <a:solidFill>
                  <a:schemeClr val="tx1"/>
                </a:solidFill>
              </a:rPr>
              <a:t>Le partage d’informations (10/25). </a:t>
            </a:r>
            <a:br>
              <a:rPr lang="fr-CA" dirty="0">
                <a:solidFill>
                  <a:schemeClr val="tx1"/>
                </a:solidFill>
              </a:rPr>
            </a:br>
            <a:r>
              <a:rPr lang="fr-CA" dirty="0">
                <a:solidFill>
                  <a:schemeClr val="tx1"/>
                </a:solidFill>
              </a:rPr>
              <a:t>Les directeurs ont mentionné notamment </a:t>
            </a:r>
            <a:br>
              <a:rPr lang="fr-CA" dirty="0">
                <a:solidFill>
                  <a:schemeClr val="tx1"/>
                </a:solidFill>
              </a:rPr>
            </a:br>
            <a:r>
              <a:rPr lang="fr-CA" dirty="0">
                <a:solidFill>
                  <a:schemeClr val="tx1"/>
                </a:solidFill>
              </a:rPr>
              <a:t>un retour sur les résultats des élèves, certaines données statistiques </a:t>
            </a:r>
            <a:br>
              <a:rPr lang="fr-CA" dirty="0">
                <a:solidFill>
                  <a:schemeClr val="tx1"/>
                </a:solidFill>
              </a:rPr>
            </a:br>
            <a:r>
              <a:rPr lang="fr-CA" dirty="0">
                <a:solidFill>
                  <a:schemeClr val="tx1"/>
                </a:solidFill>
              </a:rPr>
              <a:t>comme la persévérance scolaire.</a:t>
            </a:r>
          </a:p>
          <a:p>
            <a:endParaRPr lang="fr-CA" dirty="0"/>
          </a:p>
        </p:txBody>
      </p:sp>
    </p:spTree>
    <p:extLst>
      <p:ext uri="{BB962C8B-B14F-4D97-AF65-F5344CB8AC3E}">
        <p14:creationId xmlns:p14="http://schemas.microsoft.com/office/powerpoint/2010/main" val="1512004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752398-F85B-4CAA-ACD5-D235122E10A4}"/>
              </a:ext>
            </a:extLst>
          </p:cNvPr>
          <p:cNvSpPr>
            <a:spLocks noGrp="1"/>
          </p:cNvSpPr>
          <p:nvPr>
            <p:ph type="title"/>
            <p:custDataLst>
              <p:tags r:id="rId1"/>
            </p:custDataLst>
          </p:nvPr>
        </p:nvSpPr>
        <p:spPr/>
        <p:txBody>
          <a:bodyPr vert="horz" lIns="91440" tIns="45720" rIns="91440" bIns="45720" rtlCol="0" anchor="b">
            <a:normAutofit/>
          </a:bodyPr>
          <a:lstStyle/>
          <a:p>
            <a:r>
              <a:rPr lang="fr-CA" dirty="0"/>
              <a:t>Les résultats: </a:t>
            </a:r>
            <a:br>
              <a:rPr lang="fr-CA" dirty="0"/>
            </a:br>
            <a:r>
              <a:rPr lang="fr-CA" dirty="0"/>
              <a:t>3. Le feed-back formatif</a:t>
            </a:r>
          </a:p>
        </p:txBody>
      </p:sp>
      <p:sp>
        <p:nvSpPr>
          <p:cNvPr id="3" name="Espace réservé du contenu 2">
            <a:extLst>
              <a:ext uri="{FF2B5EF4-FFF2-40B4-BE49-F238E27FC236}">
                <a16:creationId xmlns:a16="http://schemas.microsoft.com/office/drawing/2014/main" id="{3C33A78C-DD4A-4DCC-AF08-EA81E27E75DA}"/>
              </a:ext>
            </a:extLst>
          </p:cNvPr>
          <p:cNvSpPr>
            <a:spLocks noGrp="1"/>
          </p:cNvSpPr>
          <p:nvPr>
            <p:ph idx="1"/>
            <p:custDataLst>
              <p:tags r:id="rId2"/>
            </p:custDataLst>
          </p:nvPr>
        </p:nvSpPr>
        <p:spPr/>
        <p:txBody>
          <a:bodyPr/>
          <a:lstStyle/>
          <a:p>
            <a:r>
              <a:rPr lang="fr-CA" dirty="0">
                <a:solidFill>
                  <a:schemeClr val="tx1"/>
                </a:solidFill>
              </a:rPr>
              <a:t>Le feed-back formatif (4/25) </a:t>
            </a:r>
          </a:p>
          <a:p>
            <a:endParaRPr lang="fr-CA" dirty="0">
              <a:solidFill>
                <a:schemeClr val="tx1"/>
              </a:solidFill>
            </a:endParaRPr>
          </a:p>
          <a:p>
            <a:r>
              <a:rPr lang="fr-CA" dirty="0">
                <a:solidFill>
                  <a:schemeClr val="tx1"/>
                </a:solidFill>
              </a:rPr>
              <a:t>La supervision individuelle (9/25)</a:t>
            </a:r>
          </a:p>
          <a:p>
            <a:endParaRPr lang="fr-CA" dirty="0">
              <a:solidFill>
                <a:schemeClr val="tx1"/>
              </a:solidFill>
            </a:endParaRPr>
          </a:p>
          <a:p>
            <a:r>
              <a:rPr lang="fr-CA" dirty="0">
                <a:solidFill>
                  <a:schemeClr val="tx1"/>
                </a:solidFill>
              </a:rPr>
              <a:t>La supervision par les pairs (7/25) selon différentes formules </a:t>
            </a:r>
          </a:p>
          <a:p>
            <a:endParaRPr lang="fr-CA" dirty="0"/>
          </a:p>
        </p:txBody>
      </p:sp>
    </p:spTree>
    <p:extLst>
      <p:ext uri="{BB962C8B-B14F-4D97-AF65-F5344CB8AC3E}">
        <p14:creationId xmlns:p14="http://schemas.microsoft.com/office/powerpoint/2010/main" val="1376667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F240A2FC-E2C3-458D-96B4-5DF9028D93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5F097929-F3D6-4D1F-8AFC-CF348171A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7" name="Straight Connector 26">
            <a:extLst>
              <a:ext uri="{FF2B5EF4-FFF2-40B4-BE49-F238E27FC236}">
                <a16:creationId xmlns:a16="http://schemas.microsoft.com/office/drawing/2014/main" id="{43074C91-9045-414B-B5F9-567DAE3EE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9" name="Rectangle 28">
            <a:extLst>
              <a:ext uri="{FF2B5EF4-FFF2-40B4-BE49-F238E27FC236}">
                <a16:creationId xmlns:a16="http://schemas.microsoft.com/office/drawing/2014/main" id="{184CF176-5285-4F57-A3FF-F97742FC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9822C2E-D61A-3F4E-B429-DFD8B309A3D9}"/>
              </a:ext>
            </a:extLst>
          </p:cNvPr>
          <p:cNvSpPr>
            <a:spLocks noGrp="1"/>
          </p:cNvSpPr>
          <p:nvPr>
            <p:ph type="title"/>
          </p:nvPr>
        </p:nvSpPr>
        <p:spPr>
          <a:xfrm>
            <a:off x="5611279" y="1702869"/>
            <a:ext cx="5931793" cy="3204972"/>
          </a:xfrm>
        </p:spPr>
        <p:txBody>
          <a:bodyPr vert="horz" lIns="91440" tIns="45720" rIns="91440" bIns="45720" rtlCol="0" anchor="b">
            <a:normAutofit fontScale="90000"/>
          </a:bodyPr>
          <a:lstStyle/>
          <a:p>
            <a:pPr eaLnBrk="1" hangingPunct="1"/>
            <a:r>
              <a:rPr lang="en-US" sz="4400" b="1" dirty="0">
                <a:solidFill>
                  <a:schemeClr val="tx1">
                    <a:lumMod val="85000"/>
                    <a:lumOff val="15000"/>
                  </a:schemeClr>
                </a:solidFill>
              </a:rPr>
              <a:t>Catherine </a:t>
            </a:r>
            <a:r>
              <a:rPr lang="en-US" sz="4400" b="1" dirty="0" err="1">
                <a:solidFill>
                  <a:schemeClr val="tx1">
                    <a:lumMod val="85000"/>
                    <a:lumOff val="15000"/>
                  </a:schemeClr>
                </a:solidFill>
              </a:rPr>
              <a:t>Larouche</a:t>
            </a:r>
            <a:br>
              <a:rPr lang="en-US" sz="4400" dirty="0">
                <a:solidFill>
                  <a:schemeClr val="tx1">
                    <a:lumMod val="85000"/>
                    <a:lumOff val="15000"/>
                  </a:schemeClr>
                </a:solidFill>
              </a:rPr>
            </a:br>
            <a:r>
              <a:rPr lang="fr-CA" sz="4400" dirty="0">
                <a:solidFill>
                  <a:schemeClr val="tx1">
                    <a:lumMod val="85000"/>
                    <a:lumOff val="15000"/>
                  </a:schemeClr>
                </a:solidFill>
              </a:rPr>
              <a:t>Avocate, </a:t>
            </a:r>
            <a:r>
              <a:rPr lang="fr-CA" sz="4400" dirty="0" err="1">
                <a:solidFill>
                  <a:schemeClr val="tx1">
                    <a:lumMod val="85000"/>
                    <a:lumOff val="15000"/>
                  </a:schemeClr>
                </a:solidFill>
              </a:rPr>
              <a:t>Ph.D</a:t>
            </a:r>
            <a:r>
              <a:rPr lang="fr-CA" sz="4400" dirty="0">
                <a:solidFill>
                  <a:schemeClr val="tx1">
                    <a:lumMod val="85000"/>
                    <a:lumOff val="15000"/>
                  </a:schemeClr>
                </a:solidFill>
              </a:rPr>
              <a:t>. Professeure agrégée en administration scolaire</a:t>
            </a:r>
            <a:br>
              <a:rPr lang="en-US" sz="4400" dirty="0">
                <a:solidFill>
                  <a:schemeClr val="tx1">
                    <a:lumMod val="85000"/>
                    <a:lumOff val="15000"/>
                  </a:schemeClr>
                </a:solidFill>
              </a:rPr>
            </a:br>
            <a:r>
              <a:rPr lang="en-US" sz="4400" dirty="0">
                <a:solidFill>
                  <a:schemeClr val="tx1">
                    <a:lumMod val="85000"/>
                    <a:lumOff val="15000"/>
                  </a:schemeClr>
                </a:solidFill>
              </a:rPr>
              <a:t>Université du Québec à Chicoutimi</a:t>
            </a:r>
          </a:p>
        </p:txBody>
      </p:sp>
      <p:pic>
        <p:nvPicPr>
          <p:cNvPr id="5" name="Espace réservé du contenu 4">
            <a:extLst>
              <a:ext uri="{FF2B5EF4-FFF2-40B4-BE49-F238E27FC236}">
                <a16:creationId xmlns:a16="http://schemas.microsoft.com/office/drawing/2014/main" id="{5BDE4872-384E-FB40-A47D-F537A09DDFA9}"/>
              </a:ext>
            </a:extLst>
          </p:cNvPr>
          <p:cNvPicPr>
            <a:picLocks noGrp="1" noChangeAspect="1"/>
          </p:cNvPicPr>
          <p:nvPr>
            <p:ph idx="1"/>
          </p:nvPr>
        </p:nvPicPr>
        <p:blipFill rotWithShape="1">
          <a:blip r:embed="rId2"/>
          <a:srcRect r="-1" b="9909"/>
          <a:stretch/>
        </p:blipFill>
        <p:spPr>
          <a:xfrm>
            <a:off x="1118719" y="640081"/>
            <a:ext cx="4492560" cy="5054156"/>
          </a:xfrm>
          <a:prstGeom prst="rect">
            <a:avLst/>
          </a:prstGeom>
        </p:spPr>
      </p:pic>
      <p:cxnSp>
        <p:nvCxnSpPr>
          <p:cNvPr id="31" name="Straight Connector 30">
            <a:extLst>
              <a:ext uri="{FF2B5EF4-FFF2-40B4-BE49-F238E27FC236}">
                <a16:creationId xmlns:a16="http://schemas.microsoft.com/office/drawing/2014/main" id="{FCE0A9EA-62FA-4F43-BEF6-7BBBB3F90F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05053" y="4343400"/>
            <a:ext cx="438912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F936838B-2942-49A4-8369-F371A94228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rgbClr val="AA665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34">
            <a:extLst>
              <a:ext uri="{FF2B5EF4-FFF2-40B4-BE49-F238E27FC236}">
                <a16:creationId xmlns:a16="http://schemas.microsoft.com/office/drawing/2014/main" id="{459448C7-491D-4920-A6AA-C30F167D0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9C645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9974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96963" y="287338"/>
            <a:ext cx="10391820" cy="1449387"/>
          </a:xfrm>
        </p:spPr>
        <p:txBody>
          <a:bodyPr vert="horz" lIns="91440" tIns="45720" rIns="91440" bIns="45720" rtlCol="0" anchor="b">
            <a:noAutofit/>
          </a:bodyPr>
          <a:lstStyle/>
          <a:p>
            <a:r>
              <a:rPr lang="fr-CA" dirty="0"/>
              <a:t>Les résultats: </a:t>
            </a:r>
            <a:br>
              <a:rPr lang="fr-CA" dirty="0"/>
            </a:br>
            <a:r>
              <a:rPr lang="fr-CA" dirty="0"/>
              <a:t>4. Les pratiques de récompenses et de reconnaissance</a:t>
            </a:r>
          </a:p>
        </p:txBody>
      </p:sp>
      <p:sp>
        <p:nvSpPr>
          <p:cNvPr id="3" name="Espace réservé du contenu 2"/>
          <p:cNvSpPr>
            <a:spLocks noGrp="1"/>
          </p:cNvSpPr>
          <p:nvPr>
            <p:ph idx="1"/>
            <p:custDataLst>
              <p:tags r:id="rId2"/>
            </p:custDataLst>
          </p:nvPr>
        </p:nvSpPr>
        <p:spPr>
          <a:xfrm>
            <a:off x="1096963" y="1736725"/>
            <a:ext cx="10058400" cy="4488462"/>
          </a:xfrm>
        </p:spPr>
        <p:txBody>
          <a:bodyPr/>
          <a:lstStyle/>
          <a:p>
            <a:pPr marL="265112" lvl="1" indent="0">
              <a:buNone/>
            </a:pPr>
            <a:endParaRPr lang="fr-CA" dirty="0">
              <a:solidFill>
                <a:schemeClr val="tx1"/>
              </a:solidFill>
            </a:endParaRPr>
          </a:p>
          <a:p>
            <a:r>
              <a:rPr lang="fr-CA" dirty="0">
                <a:solidFill>
                  <a:schemeClr val="tx1"/>
                </a:solidFill>
              </a:rPr>
              <a:t>Les pratiques de récompenses et de reconnaissance (5/25) </a:t>
            </a:r>
            <a:br>
              <a:rPr lang="fr-CA" dirty="0">
                <a:solidFill>
                  <a:schemeClr val="tx1"/>
                </a:solidFill>
              </a:rPr>
            </a:br>
            <a:r>
              <a:rPr lang="fr-CA" dirty="0">
                <a:solidFill>
                  <a:schemeClr val="tx1"/>
                </a:solidFill>
              </a:rPr>
              <a:t>sont diversifiées mais peu utilisées.</a:t>
            </a:r>
          </a:p>
        </p:txBody>
      </p:sp>
    </p:spTree>
    <p:extLst>
      <p:ext uri="{BB962C8B-B14F-4D97-AF65-F5344CB8AC3E}">
        <p14:creationId xmlns:p14="http://schemas.microsoft.com/office/powerpoint/2010/main" val="284725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F2FF8A-75C2-DF42-8D62-CC4071E601D5}"/>
              </a:ext>
            </a:extLst>
          </p:cNvPr>
          <p:cNvSpPr>
            <a:spLocks noGrp="1"/>
          </p:cNvSpPr>
          <p:nvPr>
            <p:ph type="title"/>
            <p:custDataLst>
              <p:tags r:id="rId1"/>
            </p:custDataLst>
          </p:nvPr>
        </p:nvSpPr>
        <p:spPr/>
        <p:txBody>
          <a:bodyPr/>
          <a:lstStyle/>
          <a:p>
            <a:r>
              <a:rPr lang="fr-CA" dirty="0"/>
              <a:t>Les résultats (synthèse)</a:t>
            </a:r>
          </a:p>
        </p:txBody>
      </p:sp>
      <p:sp>
        <p:nvSpPr>
          <p:cNvPr id="3" name="Espace réservé du contenu 2">
            <a:extLst>
              <a:ext uri="{FF2B5EF4-FFF2-40B4-BE49-F238E27FC236}">
                <a16:creationId xmlns:a16="http://schemas.microsoft.com/office/drawing/2014/main" id="{7D469A35-A124-704F-9F12-753618BE829B}"/>
              </a:ext>
            </a:extLst>
          </p:cNvPr>
          <p:cNvSpPr>
            <a:spLocks noGrp="1"/>
          </p:cNvSpPr>
          <p:nvPr>
            <p:ph idx="1"/>
            <p:custDataLst>
              <p:tags r:id="rId2"/>
            </p:custDataLst>
          </p:nvPr>
        </p:nvSpPr>
        <p:spPr/>
        <p:txBody>
          <a:bodyPr/>
          <a:lstStyle/>
          <a:p>
            <a:r>
              <a:rPr lang="fr-CA" dirty="0"/>
              <a:t>Parmi les pratiques de GRH retenues selon le cadre de Tremblay, </a:t>
            </a:r>
            <a:r>
              <a:rPr lang="fr-CA" dirty="0" err="1"/>
              <a:t>Chênevert</a:t>
            </a:r>
            <a:r>
              <a:rPr lang="fr-CA" dirty="0"/>
              <a:t>, Simard, </a:t>
            </a:r>
            <a:r>
              <a:rPr lang="fr-CA" dirty="0" err="1"/>
              <a:t>Lapalme</a:t>
            </a:r>
            <a:r>
              <a:rPr lang="fr-CA" dirty="0"/>
              <a:t> et Doucet (2005) pour soutenir les enseignants, </a:t>
            </a:r>
            <a:br>
              <a:rPr lang="fr-CA" dirty="0"/>
            </a:br>
            <a:r>
              <a:rPr lang="fr-CA" dirty="0"/>
              <a:t>il semble que l’une d’entre elles soit davantage utilisée : </a:t>
            </a:r>
            <a:br>
              <a:rPr lang="fr-CA" dirty="0"/>
            </a:br>
            <a:r>
              <a:rPr lang="fr-CA" dirty="0"/>
              <a:t>le développement et la gestion des compétences. </a:t>
            </a:r>
          </a:p>
          <a:p>
            <a:r>
              <a:rPr lang="fr-CA" dirty="0"/>
              <a:t>Les directions disposent depuis quelques années de nouveaux budgets directement attribués par le ministère de l’Éducation ce qui semble </a:t>
            </a:r>
            <a:br>
              <a:rPr lang="fr-CA" dirty="0"/>
            </a:br>
            <a:r>
              <a:rPr lang="fr-CA" dirty="0"/>
              <a:t>leur donner une nouvelle marge de manœuvre qu’ils l’utilisent à cette fin.</a:t>
            </a:r>
          </a:p>
          <a:p>
            <a:r>
              <a:rPr lang="fr-CA" dirty="0"/>
              <a:t>Le partage d’information est la seconde pratique retenue le plus souvent.</a:t>
            </a:r>
          </a:p>
          <a:p>
            <a:endParaRPr lang="fr-CA" dirty="0"/>
          </a:p>
          <a:p>
            <a:endParaRPr lang="fr-CA" dirty="0"/>
          </a:p>
        </p:txBody>
      </p:sp>
    </p:spTree>
    <p:extLst>
      <p:ext uri="{BB962C8B-B14F-4D97-AF65-F5344CB8AC3E}">
        <p14:creationId xmlns:p14="http://schemas.microsoft.com/office/powerpoint/2010/main" val="2573791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Discussion (1)</a:t>
            </a:r>
          </a:p>
        </p:txBody>
      </p:sp>
      <p:sp>
        <p:nvSpPr>
          <p:cNvPr id="3" name="Espace réservé du contenu 2"/>
          <p:cNvSpPr>
            <a:spLocks noGrp="1"/>
          </p:cNvSpPr>
          <p:nvPr>
            <p:ph idx="1"/>
            <p:custDataLst>
              <p:tags r:id="rId2"/>
            </p:custDataLst>
          </p:nvPr>
        </p:nvSpPr>
        <p:spPr/>
        <p:txBody>
          <a:bodyPr/>
          <a:lstStyle/>
          <a:p>
            <a:r>
              <a:rPr lang="fr-CA" dirty="0"/>
              <a:t>Cette étude permet d’identifier des pratiques de gestion </a:t>
            </a:r>
            <a:br>
              <a:rPr lang="fr-CA" dirty="0"/>
            </a:br>
            <a:r>
              <a:rPr lang="fr-CA" dirty="0"/>
              <a:t>des ressources humaines mentionnées par les directions d’école </a:t>
            </a:r>
            <a:br>
              <a:rPr lang="fr-CA" dirty="0"/>
            </a:br>
            <a:r>
              <a:rPr lang="fr-CA" dirty="0"/>
              <a:t>pour mobiliser les enseignants, selon leur perception.</a:t>
            </a:r>
          </a:p>
          <a:p>
            <a:r>
              <a:rPr lang="fr-CA" dirty="0"/>
              <a:t>La mise en place des communautés de pratique s’avère une pratique populaire, cependant, l’efficacité de la mise en place de ces pratiques </a:t>
            </a:r>
            <a:br>
              <a:rPr lang="fr-CA" dirty="0"/>
            </a:br>
            <a:r>
              <a:rPr lang="fr-CA" dirty="0"/>
              <a:t>n’a pas encore été démontrée et il serait pertinent </a:t>
            </a:r>
            <a:br>
              <a:rPr lang="fr-CA" dirty="0"/>
            </a:br>
            <a:r>
              <a:rPr lang="fr-CA" dirty="0"/>
              <a:t>de poursuivre cette recherche en interrogeant les enseignants </a:t>
            </a:r>
            <a:br>
              <a:rPr lang="fr-CA" dirty="0"/>
            </a:br>
            <a:r>
              <a:rPr lang="fr-CA" dirty="0"/>
              <a:t>sur leur perception de cette pratique.</a:t>
            </a:r>
          </a:p>
          <a:p>
            <a:r>
              <a:rPr lang="fr-CA" dirty="0"/>
              <a:t>Les recherches de </a:t>
            </a:r>
            <a:r>
              <a:rPr lang="fr-CA" dirty="0" err="1"/>
              <a:t>Maroy</a:t>
            </a:r>
            <a:r>
              <a:rPr lang="fr-CA" dirty="0"/>
              <a:t> et al. (2017) et Larouche et Savard (2017) </a:t>
            </a:r>
            <a:br>
              <a:rPr lang="fr-CA" dirty="0"/>
            </a:br>
            <a:r>
              <a:rPr lang="fr-CA" dirty="0"/>
              <a:t>remarquent un déplacement de l’autonomie individuelle des enseignants </a:t>
            </a:r>
            <a:br>
              <a:rPr lang="fr-CA" dirty="0"/>
            </a:br>
            <a:r>
              <a:rPr lang="fr-CA" dirty="0"/>
              <a:t>vers une autonomie plus collective. C’est aussi ce que révèlent ces résultats. Quels sont les impacts de ce déplacement?</a:t>
            </a:r>
          </a:p>
          <a:p>
            <a:endParaRPr lang="fr-CA" dirty="0"/>
          </a:p>
        </p:txBody>
      </p:sp>
    </p:spTree>
    <p:extLst>
      <p:ext uri="{BB962C8B-B14F-4D97-AF65-F5344CB8AC3E}">
        <p14:creationId xmlns:p14="http://schemas.microsoft.com/office/powerpoint/2010/main" val="199013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Discussion (2)</a:t>
            </a:r>
          </a:p>
        </p:txBody>
      </p:sp>
      <p:sp>
        <p:nvSpPr>
          <p:cNvPr id="3" name="Espace réservé du contenu 2"/>
          <p:cNvSpPr>
            <a:spLocks noGrp="1"/>
          </p:cNvSpPr>
          <p:nvPr>
            <p:ph idx="1"/>
            <p:custDataLst>
              <p:tags r:id="rId2"/>
            </p:custDataLst>
          </p:nvPr>
        </p:nvSpPr>
        <p:spPr/>
        <p:txBody>
          <a:bodyPr/>
          <a:lstStyle/>
          <a:p>
            <a:r>
              <a:rPr lang="fr-CA" dirty="0"/>
              <a:t>Les directions ont mentionné faire peu de supervision individuelle </a:t>
            </a:r>
            <a:br>
              <a:rPr lang="fr-CA" dirty="0"/>
            </a:br>
            <a:r>
              <a:rPr lang="fr-CA" dirty="0"/>
              <a:t>des enseignants, elles mentionnent avoir besoin de formation et de leviers pour bien réaliser cette tâche.</a:t>
            </a:r>
          </a:p>
          <a:p>
            <a:r>
              <a:rPr lang="fr-CA" dirty="0"/>
              <a:t>Quelques directions précisent faire de la supervision par les pairs, </a:t>
            </a:r>
            <a:br>
              <a:rPr lang="fr-CA" dirty="0"/>
            </a:br>
            <a:r>
              <a:rPr lang="fr-CA" dirty="0"/>
              <a:t>mais cette pratique est diversifiée et interprétée de différentes façons. </a:t>
            </a:r>
            <a:br>
              <a:rPr lang="fr-CA" dirty="0"/>
            </a:br>
            <a:r>
              <a:rPr lang="fr-CA" dirty="0"/>
              <a:t>Une réflexion plus approfondie sur la définition de cette pratique </a:t>
            </a:r>
            <a:br>
              <a:rPr lang="fr-CA" dirty="0"/>
            </a:br>
            <a:r>
              <a:rPr lang="fr-CA" dirty="0"/>
              <a:t>serait souhaitable.</a:t>
            </a:r>
          </a:p>
          <a:p>
            <a:r>
              <a:rPr lang="fr-CA" dirty="0"/>
              <a:t>En contexte de gestion axée sur les résultats, le partage d’information </a:t>
            </a:r>
            <a:br>
              <a:rPr lang="fr-CA" dirty="0"/>
            </a:br>
            <a:r>
              <a:rPr lang="fr-CA" dirty="0"/>
              <a:t>est une pratique  utilisée et elle est à la base d’un leadership partagé </a:t>
            </a:r>
            <a:br>
              <a:rPr lang="fr-CA" dirty="0"/>
            </a:br>
            <a:r>
              <a:rPr lang="fr-CA" dirty="0"/>
              <a:t>et du management participatif. Cette pratique diffère d’une direction à l’autre et des limites éthiques ont aussi été soulevées.</a:t>
            </a:r>
          </a:p>
          <a:p>
            <a:endParaRPr lang="fr-CA" dirty="0"/>
          </a:p>
        </p:txBody>
      </p:sp>
    </p:spTree>
    <p:extLst>
      <p:ext uri="{BB962C8B-B14F-4D97-AF65-F5344CB8AC3E}">
        <p14:creationId xmlns:p14="http://schemas.microsoft.com/office/powerpoint/2010/main" val="296673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8B60C4-0F9D-46BF-BAEF-6D73027BB40B}"/>
              </a:ext>
            </a:extLst>
          </p:cNvPr>
          <p:cNvSpPr>
            <a:spLocks noGrp="1"/>
          </p:cNvSpPr>
          <p:nvPr>
            <p:ph type="title"/>
            <p:custDataLst>
              <p:tags r:id="rId1"/>
            </p:custDataLst>
          </p:nvPr>
        </p:nvSpPr>
        <p:spPr/>
        <p:txBody>
          <a:bodyPr/>
          <a:lstStyle/>
          <a:p>
            <a:r>
              <a:rPr lang="fr-CA" dirty="0"/>
              <a:t>Discussion (3)</a:t>
            </a:r>
          </a:p>
        </p:txBody>
      </p:sp>
      <p:sp>
        <p:nvSpPr>
          <p:cNvPr id="3" name="Espace réservé du contenu 2">
            <a:extLst>
              <a:ext uri="{FF2B5EF4-FFF2-40B4-BE49-F238E27FC236}">
                <a16:creationId xmlns:a16="http://schemas.microsoft.com/office/drawing/2014/main" id="{2B8279AF-FC6C-44EE-8721-02CF2EBA4735}"/>
              </a:ext>
            </a:extLst>
          </p:cNvPr>
          <p:cNvSpPr>
            <a:spLocks noGrp="1"/>
          </p:cNvSpPr>
          <p:nvPr>
            <p:ph idx="1"/>
            <p:custDataLst>
              <p:tags r:id="rId2"/>
            </p:custDataLst>
          </p:nvPr>
        </p:nvSpPr>
        <p:spPr/>
        <p:txBody>
          <a:bodyPr/>
          <a:lstStyle/>
          <a:p>
            <a:r>
              <a:rPr lang="fr-CA" dirty="0"/>
              <a:t>Les directions interrogées ont moins mentionné utiliser des pratiques de récompenses et  de reconnaissance des enseignants alors qu’il s’agit </a:t>
            </a:r>
            <a:br>
              <a:rPr lang="fr-CA" dirty="0"/>
            </a:br>
            <a:r>
              <a:rPr lang="fr-CA" dirty="0"/>
              <a:t>d’une pratique reconnue d’intervention du leadership transformationnel. </a:t>
            </a:r>
            <a:br>
              <a:rPr lang="fr-CA" dirty="0"/>
            </a:br>
            <a:r>
              <a:rPr lang="fr-CA" dirty="0"/>
              <a:t>Par contre, les directions qui ont mentionné cette pratique </a:t>
            </a:r>
            <a:r>
              <a:rPr lang="fr-CA"/>
              <a:t>la considèrent </a:t>
            </a:r>
            <a:br>
              <a:rPr lang="fr-CA" dirty="0"/>
            </a:br>
            <a:r>
              <a:rPr lang="fr-CA" dirty="0"/>
              <a:t>comme très efficace.</a:t>
            </a:r>
          </a:p>
          <a:p>
            <a:r>
              <a:rPr lang="fr-CA" dirty="0"/>
              <a:t>Enfin, la perception des enseignants sur l’efficacité des pratiques </a:t>
            </a:r>
            <a:br>
              <a:rPr lang="fr-CA" dirty="0"/>
            </a:br>
            <a:r>
              <a:rPr lang="fr-CA" dirty="0"/>
              <a:t>mentionnées est une avenue de recherche à explorer.</a:t>
            </a:r>
          </a:p>
        </p:txBody>
      </p:sp>
    </p:spTree>
    <p:extLst>
      <p:ext uri="{BB962C8B-B14F-4D97-AF65-F5344CB8AC3E}">
        <p14:creationId xmlns:p14="http://schemas.microsoft.com/office/powerpoint/2010/main" val="2535383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1223237" y="1509144"/>
            <a:ext cx="10172952" cy="2551829"/>
          </a:xfrm>
        </p:spPr>
        <p:txBody>
          <a:bodyPr vert="horz" lIns="91440" tIns="45720" rIns="91440" bIns="45720" rtlCol="0" anchor="ctr">
            <a:noAutofit/>
          </a:bodyPr>
          <a:lstStyle/>
          <a:p>
            <a:pPr algn="ctr"/>
            <a:r>
              <a:rPr lang="fr-CA" sz="3200" dirty="0">
                <a:solidFill>
                  <a:srgbClr val="0070C0"/>
                </a:solidFill>
              </a:rPr>
              <a:t>Dans un contexte de gestion axée sur les résultats, </a:t>
            </a:r>
            <a:br>
              <a:rPr lang="fr-CA" sz="3200" dirty="0">
                <a:solidFill>
                  <a:srgbClr val="0070C0"/>
                </a:solidFill>
              </a:rPr>
            </a:br>
            <a:r>
              <a:rPr lang="fr-CA" sz="3200" dirty="0">
                <a:solidFill>
                  <a:srgbClr val="0070C0"/>
                </a:solidFill>
              </a:rPr>
              <a:t>q</a:t>
            </a:r>
            <a:r>
              <a:rPr lang="fr-CA" sz="3200" kern="1200" dirty="0">
                <a:solidFill>
                  <a:srgbClr val="0070C0"/>
                </a:solidFill>
                <a:latin typeface="+mj-lt"/>
                <a:ea typeface="+mj-ea"/>
                <a:cs typeface="+mj-cs"/>
              </a:rPr>
              <a:t>uels sont les différents moyens </a:t>
            </a:r>
            <a:br>
              <a:rPr lang="fr-CA" sz="3200" kern="1200" dirty="0">
                <a:solidFill>
                  <a:srgbClr val="0070C0"/>
                </a:solidFill>
                <a:latin typeface="+mj-lt"/>
                <a:ea typeface="+mj-ea"/>
                <a:cs typeface="+mj-cs"/>
              </a:rPr>
            </a:br>
            <a:r>
              <a:rPr lang="fr-CA" sz="3200" kern="1200" dirty="0">
                <a:solidFill>
                  <a:srgbClr val="0070C0"/>
                </a:solidFill>
                <a:latin typeface="+mj-lt"/>
                <a:ea typeface="+mj-ea"/>
                <a:cs typeface="+mj-cs"/>
              </a:rPr>
              <a:t>que les directions d’établissement </a:t>
            </a:r>
            <a:br>
              <a:rPr lang="fr-CA" sz="3200" kern="1200" dirty="0">
                <a:solidFill>
                  <a:srgbClr val="0070C0"/>
                </a:solidFill>
                <a:latin typeface="+mj-lt"/>
                <a:ea typeface="+mj-ea"/>
                <a:cs typeface="+mj-cs"/>
              </a:rPr>
            </a:br>
            <a:r>
              <a:rPr lang="fr-CA" sz="3200" kern="1200" dirty="0">
                <a:solidFill>
                  <a:srgbClr val="0070C0"/>
                </a:solidFill>
                <a:latin typeface="+mj-lt"/>
                <a:ea typeface="+mj-ea"/>
                <a:cs typeface="+mj-cs"/>
              </a:rPr>
              <a:t>utilisent pour soutenir leurs équipes </a:t>
            </a:r>
            <a:br>
              <a:rPr lang="fr-CA" sz="3200" kern="1200" dirty="0">
                <a:solidFill>
                  <a:srgbClr val="0070C0"/>
                </a:solidFill>
                <a:latin typeface="+mj-lt"/>
                <a:ea typeface="+mj-ea"/>
                <a:cs typeface="+mj-cs"/>
              </a:rPr>
            </a:br>
            <a:r>
              <a:rPr lang="fr-CA" sz="3200" kern="1200" dirty="0">
                <a:solidFill>
                  <a:srgbClr val="0070C0"/>
                </a:solidFill>
                <a:latin typeface="+mj-lt"/>
                <a:ea typeface="+mj-ea"/>
                <a:cs typeface="+mj-cs"/>
              </a:rPr>
              <a:t>face aux difficultés et aux défis auxquels ils sont confrontés?</a:t>
            </a:r>
            <a:endParaRPr lang="en-US" sz="3200" kern="1200" dirty="0">
              <a:solidFill>
                <a:srgbClr val="0070C0"/>
              </a:solidFill>
              <a:latin typeface="+mj-lt"/>
              <a:ea typeface="+mj-ea"/>
              <a:cs typeface="+mj-cs"/>
            </a:endParaRPr>
          </a:p>
        </p:txBody>
      </p:sp>
      <p:sp>
        <p:nvSpPr>
          <p:cNvPr id="3" name="Sous-titre 2"/>
          <p:cNvSpPr>
            <a:spLocks noGrp="1"/>
          </p:cNvSpPr>
          <p:nvPr>
            <p:ph type="subTitle" idx="1"/>
            <p:custDataLst>
              <p:tags r:id="rId2"/>
            </p:custDataLst>
          </p:nvPr>
        </p:nvSpPr>
        <p:spPr>
          <a:xfrm>
            <a:off x="5485316" y="4283024"/>
            <a:ext cx="3266438" cy="1980491"/>
          </a:xfrm>
        </p:spPr>
        <p:txBody>
          <a:bodyPr vert="horz" lIns="91440" tIns="45720" rIns="91440" bIns="45720" rtlCol="0" anchor="ctr">
            <a:normAutofit/>
          </a:bodyPr>
          <a:lstStyle/>
          <a:p>
            <a:pPr algn="l"/>
            <a:r>
              <a:rPr lang="en-US" sz="1600" dirty="0"/>
              <a:t>Rénald Beauchesne, UQAC</a:t>
            </a:r>
          </a:p>
          <a:p>
            <a:r>
              <a:rPr lang="en-US" sz="1600" dirty="0"/>
              <a:t>Catherine Larouche, UQAC</a:t>
            </a:r>
          </a:p>
          <a:p>
            <a:r>
              <a:rPr lang="en-US" sz="1600" dirty="0"/>
              <a:t>Denis Savard, U. Laval</a:t>
            </a:r>
          </a:p>
          <a:p>
            <a:pPr algn="l"/>
            <a:r>
              <a:rPr lang="en-US" sz="1600" dirty="0"/>
              <a:t>Pauline Jean, U. Laval</a:t>
            </a:r>
          </a:p>
        </p:txBody>
      </p:sp>
      <p:pic>
        <p:nvPicPr>
          <p:cNvPr id="11" name="Image 10">
            <a:extLst>
              <a:ext uri="{FF2B5EF4-FFF2-40B4-BE49-F238E27FC236}">
                <a16:creationId xmlns:a16="http://schemas.microsoft.com/office/drawing/2014/main" id="{735F01C0-8D83-1F43-9D1F-65B463E3B49E}"/>
              </a:ext>
            </a:extLst>
          </p:cNvPr>
          <p:cNvPicPr>
            <a:picLocks noChangeAspect="1"/>
          </p:cNvPicPr>
          <p:nvPr>
            <p:custDataLst>
              <p:tags r:id="rId3"/>
            </p:custDataLst>
          </p:nvPr>
        </p:nvPicPr>
        <p:blipFill>
          <a:blip r:embed="rId7">
            <a:extLst>
              <a:ext uri="{28A0092B-C50C-407E-A947-70E740481C1C}">
                <a14:useLocalDpi xmlns:a14="http://schemas.microsoft.com/office/drawing/2010/main" val="0"/>
              </a:ext>
            </a:extLst>
          </a:blip>
          <a:stretch>
            <a:fillRect/>
          </a:stretch>
        </p:blipFill>
        <p:spPr>
          <a:xfrm>
            <a:off x="9545040" y="4579983"/>
            <a:ext cx="1851149" cy="1386574"/>
          </a:xfrm>
          <a:prstGeom prst="rect">
            <a:avLst/>
          </a:prstGeom>
        </p:spPr>
      </p:pic>
      <p:pic>
        <p:nvPicPr>
          <p:cNvPr id="6" name="Image 5"/>
          <p:cNvPicPr>
            <a:picLocks noChangeAspect="1"/>
          </p:cNvPicPr>
          <p:nvPr>
            <p:custDataLst>
              <p:tags r:id="rId4"/>
            </p:custDataLst>
          </p:nvPr>
        </p:nvPicPr>
        <p:blipFill>
          <a:blip r:embed="rId8">
            <a:extLst>
              <a:ext uri="{28A0092B-C50C-407E-A947-70E740481C1C}">
                <a14:useLocalDpi xmlns:a14="http://schemas.microsoft.com/office/drawing/2010/main" val="0"/>
              </a:ext>
            </a:extLst>
          </a:blip>
          <a:stretch>
            <a:fillRect/>
          </a:stretch>
        </p:blipFill>
        <p:spPr>
          <a:xfrm>
            <a:off x="1223237" y="4941393"/>
            <a:ext cx="2748642" cy="671180"/>
          </a:xfrm>
          <a:prstGeom prst="rect">
            <a:avLst/>
          </a:prstGeom>
        </p:spPr>
      </p:pic>
    </p:spTree>
    <p:extLst>
      <p:ext uri="{BB962C8B-B14F-4D97-AF65-F5344CB8AC3E}">
        <p14:creationId xmlns:p14="http://schemas.microsoft.com/office/powerpoint/2010/main" val="3715138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FD8CC4-53B7-475D-B5DA-78EBFDAB403D}"/>
              </a:ext>
            </a:extLst>
          </p:cNvPr>
          <p:cNvSpPr>
            <a:spLocks noGrp="1"/>
          </p:cNvSpPr>
          <p:nvPr>
            <p:ph type="title"/>
          </p:nvPr>
        </p:nvSpPr>
        <p:spPr/>
        <p:txBody>
          <a:bodyPr/>
          <a:lstStyle/>
          <a:p>
            <a:r>
              <a:rPr lang="fr-CA" dirty="0"/>
              <a:t>Références bibliographiques (1)</a:t>
            </a:r>
          </a:p>
        </p:txBody>
      </p:sp>
      <p:sp>
        <p:nvSpPr>
          <p:cNvPr id="3" name="Espace réservé du contenu 2">
            <a:extLst>
              <a:ext uri="{FF2B5EF4-FFF2-40B4-BE49-F238E27FC236}">
                <a16:creationId xmlns:a16="http://schemas.microsoft.com/office/drawing/2014/main" id="{EF84C6D8-CE90-48C1-A2C2-A0683318E2D4}"/>
              </a:ext>
            </a:extLst>
          </p:cNvPr>
          <p:cNvSpPr>
            <a:spLocks noGrp="1"/>
          </p:cNvSpPr>
          <p:nvPr>
            <p:ph idx="1"/>
          </p:nvPr>
        </p:nvSpPr>
        <p:spPr/>
        <p:txBody>
          <a:bodyPr/>
          <a:lstStyle/>
          <a:p>
            <a:pPr marL="1077913" indent="-1077913">
              <a:spcBef>
                <a:spcPts val="0"/>
              </a:spcBef>
              <a:spcAft>
                <a:spcPts val="0"/>
              </a:spcAft>
              <a:buNone/>
            </a:pPr>
            <a:r>
              <a:rPr lang="fr-CA" sz="2000" dirty="0"/>
              <a:t>April, D. (2019). </a:t>
            </a:r>
            <a:r>
              <a:rPr lang="fr-CA" sz="2000" i="1" dirty="0"/>
              <a:t>Supervision pédagogique en contexte de gestion axée sur les résultats : pratiques de membres de la direction d’établissement accompagnés en communauté d’apprentissage</a:t>
            </a:r>
            <a:r>
              <a:rPr lang="fr-CA" sz="2000" dirty="0"/>
              <a:t>. Thèse de doctorat. Québec, Canada : Université Laval.</a:t>
            </a:r>
          </a:p>
          <a:p>
            <a:pPr marL="1077913" indent="-1077913">
              <a:spcBef>
                <a:spcPts val="0"/>
              </a:spcBef>
              <a:spcAft>
                <a:spcPts val="0"/>
              </a:spcAft>
              <a:buNone/>
            </a:pPr>
            <a:r>
              <a:rPr lang="fr-CA" sz="2000" dirty="0"/>
              <a:t>April, D. et </a:t>
            </a:r>
            <a:r>
              <a:rPr lang="fr-CA" sz="2000" dirty="0" err="1"/>
              <a:t>Bouchamma</a:t>
            </a:r>
            <a:r>
              <a:rPr lang="fr-CA" sz="2000" dirty="0"/>
              <a:t>, Y.  (2017). Pratiques gagnantes de directions d’établissement scolaire pour surmonter les obstacles rencontrés en supervision pédagogique. </a:t>
            </a:r>
            <a:r>
              <a:rPr lang="fr-CA" sz="2000" i="1" dirty="0"/>
              <a:t>Revue des sciences de l’éducation. </a:t>
            </a:r>
            <a:r>
              <a:rPr lang="fr-CA" sz="2000" dirty="0"/>
              <a:t>Volume 43, Numéro 2, 2017, p. 54–83. </a:t>
            </a:r>
          </a:p>
          <a:p>
            <a:pPr marL="1077913" indent="-1077913">
              <a:spcBef>
                <a:spcPts val="0"/>
              </a:spcBef>
              <a:spcAft>
                <a:spcPts val="0"/>
              </a:spcAft>
              <a:buNone/>
            </a:pPr>
            <a:r>
              <a:rPr lang="fr-CA" sz="2000" dirty="0" err="1"/>
              <a:t>Baluteau</a:t>
            </a:r>
            <a:r>
              <a:rPr lang="fr-CA" sz="2000" dirty="0"/>
              <a:t>, F. (2009). Les régimes d’action des directeurs d’établissement secondaire. </a:t>
            </a:r>
            <a:r>
              <a:rPr lang="fr-CA" sz="2000" i="1" dirty="0"/>
              <a:t>Carrefours de l’éducation </a:t>
            </a:r>
            <a:r>
              <a:rPr lang="fr-CA" sz="2000" dirty="0"/>
              <a:t>2. 28, 171-188. </a:t>
            </a:r>
          </a:p>
          <a:p>
            <a:pPr marL="1077913" indent="-1077913">
              <a:spcBef>
                <a:spcPts val="0"/>
              </a:spcBef>
              <a:spcAft>
                <a:spcPts val="0"/>
              </a:spcAft>
              <a:buNone/>
            </a:pPr>
            <a:r>
              <a:rPr lang="fr-CA" sz="2000" dirty="0"/>
              <a:t>Barma, S. (2010). Analyse d’une démarche de transformation de pratique en sciences, dans le cadre du nouveau programme de formation au secondaire, à la lumière de la théorie de l’activité. </a:t>
            </a:r>
            <a:r>
              <a:rPr lang="fr-CA" sz="2000" i="1" dirty="0"/>
              <a:t>Canadian Journal of </a:t>
            </a:r>
            <a:r>
              <a:rPr lang="fr-CA" sz="2000" i="1" dirty="0" err="1"/>
              <a:t>Education</a:t>
            </a:r>
            <a:r>
              <a:rPr lang="fr-CA" sz="2000" i="1" dirty="0"/>
              <a:t>,</a:t>
            </a:r>
            <a:r>
              <a:rPr lang="fr-CA" sz="2000" dirty="0"/>
              <a:t> 33(4), 677–710. </a:t>
            </a:r>
          </a:p>
          <a:p>
            <a:pPr marL="1077913" indent="-1077913">
              <a:spcBef>
                <a:spcPts val="0"/>
              </a:spcBef>
              <a:spcAft>
                <a:spcPts val="0"/>
              </a:spcAft>
              <a:buNone/>
            </a:pPr>
            <a:r>
              <a:rPr lang="fr-CA" sz="2000" dirty="0"/>
              <a:t>Bartoli,  A. (2005) </a:t>
            </a:r>
            <a:r>
              <a:rPr lang="fr-CA" sz="2000" i="1" dirty="0"/>
              <a:t>Le management dans les organisations publiques. </a:t>
            </a:r>
            <a:r>
              <a:rPr lang="fr-CA" sz="2000" dirty="0"/>
              <a:t>Paris : Dunod, Management public, 2e éd.</a:t>
            </a:r>
          </a:p>
          <a:p>
            <a:pPr marL="1077913" indent="-1077913">
              <a:spcBef>
                <a:spcPts val="0"/>
              </a:spcBef>
              <a:spcAft>
                <a:spcPts val="0"/>
              </a:spcAft>
              <a:buNone/>
            </a:pPr>
            <a:endParaRPr lang="fr-CA" sz="2000" dirty="0"/>
          </a:p>
          <a:p>
            <a:endParaRPr lang="fr-CA" dirty="0"/>
          </a:p>
        </p:txBody>
      </p:sp>
    </p:spTree>
    <p:extLst>
      <p:ext uri="{BB962C8B-B14F-4D97-AF65-F5344CB8AC3E}">
        <p14:creationId xmlns:p14="http://schemas.microsoft.com/office/powerpoint/2010/main" val="1237442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FD8CC4-53B7-475D-B5DA-78EBFDAB403D}"/>
              </a:ext>
            </a:extLst>
          </p:cNvPr>
          <p:cNvSpPr>
            <a:spLocks noGrp="1"/>
          </p:cNvSpPr>
          <p:nvPr>
            <p:ph type="title"/>
          </p:nvPr>
        </p:nvSpPr>
        <p:spPr/>
        <p:txBody>
          <a:bodyPr/>
          <a:lstStyle/>
          <a:p>
            <a:r>
              <a:rPr lang="fr-CA" dirty="0"/>
              <a:t>Références bibliographiques (2)</a:t>
            </a:r>
          </a:p>
        </p:txBody>
      </p:sp>
      <p:sp>
        <p:nvSpPr>
          <p:cNvPr id="3" name="Espace réservé du contenu 2">
            <a:extLst>
              <a:ext uri="{FF2B5EF4-FFF2-40B4-BE49-F238E27FC236}">
                <a16:creationId xmlns:a16="http://schemas.microsoft.com/office/drawing/2014/main" id="{EF84C6D8-CE90-48C1-A2C2-A0683318E2D4}"/>
              </a:ext>
            </a:extLst>
          </p:cNvPr>
          <p:cNvSpPr>
            <a:spLocks noGrp="1"/>
          </p:cNvSpPr>
          <p:nvPr>
            <p:ph idx="1"/>
          </p:nvPr>
        </p:nvSpPr>
        <p:spPr/>
        <p:txBody>
          <a:bodyPr/>
          <a:lstStyle/>
          <a:p>
            <a:pPr marL="1077913" indent="-1077913">
              <a:spcBef>
                <a:spcPts val="0"/>
              </a:spcBef>
              <a:spcAft>
                <a:spcPts val="0"/>
              </a:spcAft>
              <a:buNone/>
            </a:pPr>
            <a:r>
              <a:rPr lang="fr-CA" sz="2000" dirty="0"/>
              <a:t>Brassard, A., Lusignan, J. et Pelletier, G. (2013). </a:t>
            </a:r>
            <a:r>
              <a:rPr lang="fr-CA" sz="2000" i="1" dirty="0"/>
              <a:t>La gestion axée sur les résultats dans le système éducatif du Québec : du discours à la pratique</a:t>
            </a:r>
            <a:r>
              <a:rPr lang="fr-CA" sz="2000" dirty="0"/>
              <a:t>. Dans C. Maroy (</a:t>
            </a:r>
            <a:r>
              <a:rPr lang="fr-CA" sz="2000" dirty="0" err="1"/>
              <a:t>dir</a:t>
            </a:r>
            <a:r>
              <a:rPr lang="fr-CA" sz="2000" dirty="0"/>
              <a:t>.). </a:t>
            </a:r>
            <a:r>
              <a:rPr lang="fr-CA" sz="2000" i="1" dirty="0"/>
              <a:t>L’école à l’épreuve de la performance : les politiques de régulation par les résultats </a:t>
            </a:r>
            <a:r>
              <a:rPr lang="fr-CA" sz="2000" dirty="0"/>
              <a:t>(p. 141-145). Bruxelles, Belgique : De Boeck.</a:t>
            </a:r>
          </a:p>
          <a:p>
            <a:pPr marL="1077913" indent="-1077913">
              <a:spcBef>
                <a:spcPts val="0"/>
              </a:spcBef>
              <a:spcAft>
                <a:spcPts val="0"/>
              </a:spcAft>
              <a:buNone/>
            </a:pPr>
            <a:r>
              <a:rPr lang="fr-CA" sz="2000" dirty="0"/>
              <a:t>Dutercq, Y. et </a:t>
            </a:r>
            <a:r>
              <a:rPr lang="fr-CA" sz="2000" dirty="0" err="1"/>
              <a:t>Cuculou</a:t>
            </a:r>
            <a:r>
              <a:rPr lang="fr-CA" sz="2000" dirty="0"/>
              <a:t>, S. (2011). </a:t>
            </a:r>
            <a:r>
              <a:rPr lang="fr-CA" sz="2000" i="1" dirty="0"/>
              <a:t>La performance comme outil de gouvernance : quelles conséquences sur le travail des enseignants de l’école primaire? </a:t>
            </a:r>
            <a:r>
              <a:rPr lang="fr-CA" sz="2000" dirty="0"/>
              <a:t>France : Université de Nantes.</a:t>
            </a:r>
          </a:p>
          <a:p>
            <a:pPr marL="1077913" indent="-1077913">
              <a:spcBef>
                <a:spcPts val="0"/>
              </a:spcBef>
              <a:spcAft>
                <a:spcPts val="0"/>
              </a:spcAft>
              <a:buNone/>
            </a:pPr>
            <a:r>
              <a:rPr lang="fr-CA" sz="2000" dirty="0"/>
              <a:t>Faye, P. W. (2017). </a:t>
            </a:r>
            <a:r>
              <a:rPr lang="fr-CA" sz="2000" i="1" dirty="0"/>
              <a:t>Analyse des opinions et des perceptions des enseignants et des directeurs d’établissement sur l’implantation de la gestion axée sur les résultats dans les établissements scolaires québécois. </a:t>
            </a:r>
            <a:r>
              <a:rPr lang="fr-CA" sz="2000" dirty="0"/>
              <a:t>Thèse de doctorat inédite. Québec : Université Laval.</a:t>
            </a:r>
          </a:p>
          <a:p>
            <a:pPr marL="1077913" indent="-1077913">
              <a:spcBef>
                <a:spcPts val="0"/>
              </a:spcBef>
              <a:spcAft>
                <a:spcPts val="0"/>
              </a:spcAft>
              <a:buNone/>
            </a:pPr>
            <a:r>
              <a:rPr lang="fr-CA" sz="2000" dirty="0"/>
              <a:t>Fédération des syndicats de l’enseignement (CSQ). (2011). Les conséquences du projet de loi 88 sur la profession enseignante. </a:t>
            </a:r>
            <a:r>
              <a:rPr lang="fr-CA" sz="2000" i="1" dirty="0"/>
              <a:t>La Dépêche FSE</a:t>
            </a:r>
            <a:r>
              <a:rPr lang="fr-CA" sz="2000" dirty="0"/>
              <a:t>.  Volume 5, numéro 4.</a:t>
            </a:r>
          </a:p>
          <a:p>
            <a:pPr marL="1077913" indent="-1077913">
              <a:spcBef>
                <a:spcPts val="0"/>
              </a:spcBef>
              <a:spcAft>
                <a:spcPts val="0"/>
              </a:spcAft>
              <a:buNone/>
            </a:pPr>
            <a:r>
              <a:rPr lang="fr-CA" sz="2000" dirty="0"/>
              <a:t>Fournier, S. (2017). Les pratiques de Gestion des Ressources Humaines au sein des EPLE et les effets possibles sur la performance des établissements. </a:t>
            </a:r>
            <a:r>
              <a:rPr lang="fr-CA" sz="2000" i="1" dirty="0"/>
              <a:t>Gestion et management public</a:t>
            </a:r>
            <a:r>
              <a:rPr lang="fr-CA" sz="2000" dirty="0"/>
              <a:t>, 6/2(4), 67-88.</a:t>
            </a:r>
          </a:p>
          <a:p>
            <a:pPr marL="1077913" indent="-1077913">
              <a:spcBef>
                <a:spcPts val="0"/>
              </a:spcBef>
              <a:spcAft>
                <a:spcPts val="0"/>
              </a:spcAft>
              <a:buNone/>
            </a:pPr>
            <a:endParaRPr lang="fr-CA" sz="2000" dirty="0"/>
          </a:p>
          <a:p>
            <a:endParaRPr lang="fr-CA" dirty="0"/>
          </a:p>
        </p:txBody>
      </p:sp>
    </p:spTree>
    <p:extLst>
      <p:ext uri="{BB962C8B-B14F-4D97-AF65-F5344CB8AC3E}">
        <p14:creationId xmlns:p14="http://schemas.microsoft.com/office/powerpoint/2010/main" val="1679626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FD8CC4-53B7-475D-B5DA-78EBFDAB403D}"/>
              </a:ext>
            </a:extLst>
          </p:cNvPr>
          <p:cNvSpPr>
            <a:spLocks noGrp="1"/>
          </p:cNvSpPr>
          <p:nvPr>
            <p:ph type="title"/>
          </p:nvPr>
        </p:nvSpPr>
        <p:spPr/>
        <p:txBody>
          <a:bodyPr/>
          <a:lstStyle/>
          <a:p>
            <a:r>
              <a:rPr lang="fr-CA" dirty="0"/>
              <a:t>Références bibliographiques (3)</a:t>
            </a:r>
          </a:p>
        </p:txBody>
      </p:sp>
      <p:sp>
        <p:nvSpPr>
          <p:cNvPr id="3" name="Espace réservé du contenu 2">
            <a:extLst>
              <a:ext uri="{FF2B5EF4-FFF2-40B4-BE49-F238E27FC236}">
                <a16:creationId xmlns:a16="http://schemas.microsoft.com/office/drawing/2014/main" id="{EF84C6D8-CE90-48C1-A2C2-A0683318E2D4}"/>
              </a:ext>
            </a:extLst>
          </p:cNvPr>
          <p:cNvSpPr>
            <a:spLocks noGrp="1"/>
          </p:cNvSpPr>
          <p:nvPr>
            <p:ph idx="1"/>
          </p:nvPr>
        </p:nvSpPr>
        <p:spPr>
          <a:xfrm>
            <a:off x="1096963" y="1846263"/>
            <a:ext cx="10659608" cy="4378924"/>
          </a:xfrm>
        </p:spPr>
        <p:txBody>
          <a:bodyPr/>
          <a:lstStyle/>
          <a:p>
            <a:pPr marL="1077913" indent="-1077913">
              <a:spcBef>
                <a:spcPts val="0"/>
              </a:spcBef>
              <a:spcAft>
                <a:spcPts val="0"/>
              </a:spcAft>
              <a:buNone/>
            </a:pPr>
            <a:r>
              <a:rPr lang="fr-CA" sz="2000" dirty="0"/>
              <a:t>Larouche, C. et Savard, D. (2017). </a:t>
            </a:r>
            <a:r>
              <a:rPr lang="fr-CA" sz="2000" i="1" dirty="0"/>
              <a:t>Les impacts reliés à l’implantation de la gestion axée sur les résultats chez les enseignants tels que perçus par dix directions générales de dix commissions scolaires du Québec</a:t>
            </a:r>
            <a:r>
              <a:rPr lang="fr-CA" sz="2000" dirty="0"/>
              <a:t>. Dans Y. </a:t>
            </a:r>
            <a:r>
              <a:rPr lang="fr-CA" sz="2000" dirty="0" err="1"/>
              <a:t>Duterq</a:t>
            </a:r>
            <a:r>
              <a:rPr lang="fr-CA" sz="2000" dirty="0"/>
              <a:t> et C. </a:t>
            </a:r>
            <a:r>
              <a:rPr lang="fr-CA" sz="2000" dirty="0" err="1"/>
              <a:t>Maroy</a:t>
            </a:r>
            <a:r>
              <a:rPr lang="fr-CA" sz="2000" dirty="0"/>
              <a:t>. (</a:t>
            </a:r>
            <a:r>
              <a:rPr lang="fr-CA" sz="2000" dirty="0" err="1"/>
              <a:t>dir</a:t>
            </a:r>
            <a:r>
              <a:rPr lang="fr-CA" sz="2000" dirty="0"/>
              <a:t>.) </a:t>
            </a:r>
            <a:r>
              <a:rPr lang="fr-CA" sz="2000" i="1" dirty="0"/>
              <a:t>Le travail et le professionnalisme enseignant face aux politiques de responsabilisation</a:t>
            </a:r>
            <a:r>
              <a:rPr lang="fr-CA" sz="2000" dirty="0"/>
              <a:t>. Bruxelles, </a:t>
            </a:r>
            <a:r>
              <a:rPr lang="fr-CA" sz="2000" dirty="0" err="1"/>
              <a:t>Begique</a:t>
            </a:r>
            <a:r>
              <a:rPr lang="fr-CA" sz="2000" dirty="0"/>
              <a:t> : De </a:t>
            </a:r>
            <a:r>
              <a:rPr lang="fr-CA" sz="2000" dirty="0" err="1"/>
              <a:t>Boek</a:t>
            </a:r>
            <a:r>
              <a:rPr lang="fr-CA" sz="2000" dirty="0"/>
              <a:t>. Chapitre 3, (p.60-72).</a:t>
            </a:r>
          </a:p>
          <a:p>
            <a:pPr marL="1077913" indent="-1077913">
              <a:spcBef>
                <a:spcPts val="0"/>
              </a:spcBef>
              <a:spcAft>
                <a:spcPts val="0"/>
              </a:spcAft>
              <a:buNone/>
            </a:pPr>
            <a:r>
              <a:rPr lang="fr-CA" sz="2000" dirty="0"/>
              <a:t>Larouche, C., Savard, D., Beauchesne, R. et Jean, P. (2019). </a:t>
            </a:r>
            <a:r>
              <a:rPr lang="fr-CA" sz="2000" i="1" dirty="0"/>
              <a:t>Tensions et stratégies de mobilisation des enseignants par les directions d’école en contexte de gestion axée sur les résultats : apports de la théorie de l’activité</a:t>
            </a:r>
            <a:r>
              <a:rPr lang="fr-CA" sz="2000" dirty="0"/>
              <a:t>. Québec : Université Laval et Université du Québec à Chicoutimi.</a:t>
            </a:r>
          </a:p>
          <a:p>
            <a:pPr marL="1077913" indent="-1077913">
              <a:spcBef>
                <a:spcPts val="0"/>
              </a:spcBef>
              <a:spcAft>
                <a:spcPts val="0"/>
              </a:spcAft>
              <a:buNone/>
            </a:pPr>
            <a:r>
              <a:rPr lang="fr-CA" sz="2000" dirty="0"/>
              <a:t>Larouche, C., Savard, D. et  </a:t>
            </a:r>
            <a:r>
              <a:rPr lang="fr-CA" sz="2000" dirty="0" err="1"/>
              <a:t>Kamyap</a:t>
            </a:r>
            <a:r>
              <a:rPr lang="fr-CA" sz="2000" dirty="0"/>
              <a:t> Yeh-</a:t>
            </a:r>
            <a:r>
              <a:rPr lang="fr-CA" sz="2000" dirty="0" err="1"/>
              <a:t>Sie</a:t>
            </a:r>
            <a:r>
              <a:rPr lang="fr-CA" sz="2000" dirty="0"/>
              <a:t> </a:t>
            </a:r>
            <a:r>
              <a:rPr lang="fr-CA" sz="2000" dirty="0" err="1"/>
              <a:t>Saguet</a:t>
            </a:r>
            <a:r>
              <a:rPr lang="fr-CA" sz="2000" dirty="0"/>
              <a:t> Tina, R. (2019). </a:t>
            </a:r>
            <a:r>
              <a:rPr lang="fr-CA" sz="2000" i="1" dirty="0"/>
              <a:t>Mise en œuvre d’une réforme qui implante la gestion axée sur les résultats (GAR) : effets sur la tâche des directions d’école, stratégies de gestion, et besoin de formation</a:t>
            </a:r>
            <a:r>
              <a:rPr lang="fr-CA" sz="2000" dirty="0"/>
              <a:t>. Dans L. </a:t>
            </a:r>
            <a:r>
              <a:rPr lang="fr-CA" sz="2000" dirty="0" err="1"/>
              <a:t>Progin</a:t>
            </a:r>
            <a:r>
              <a:rPr lang="fr-CA" sz="2000" dirty="0"/>
              <a:t>, R. Étienne, G. Pelletier (</a:t>
            </a:r>
            <a:r>
              <a:rPr lang="fr-CA" sz="2000" dirty="0" err="1"/>
              <a:t>dir</a:t>
            </a:r>
            <a:r>
              <a:rPr lang="fr-CA" sz="2000" dirty="0"/>
              <a:t>.). </a:t>
            </a:r>
            <a:r>
              <a:rPr lang="fr-CA" sz="2000" i="1" dirty="0"/>
              <a:t>Diriger un établissement scolaire. Tensions, ressources et développement.</a:t>
            </a:r>
            <a:r>
              <a:rPr lang="fr-CA" sz="2000" dirty="0"/>
              <a:t> Bruxelles, Belgique: De Boeck.(p. 105-122) </a:t>
            </a:r>
          </a:p>
          <a:p>
            <a:pPr marL="1077913" indent="-1077913">
              <a:spcBef>
                <a:spcPts val="0"/>
              </a:spcBef>
              <a:spcAft>
                <a:spcPts val="0"/>
              </a:spcAft>
              <a:buNone/>
            </a:pPr>
            <a:r>
              <a:rPr lang="fr-CA" sz="2000" dirty="0" err="1"/>
              <a:t>Létourneau</a:t>
            </a:r>
            <a:r>
              <a:rPr lang="fr-CA" sz="2000" dirty="0"/>
              <a:t>, L. (2012). Pratiques de gestion et mobilisation du personnel enseignant au primaire à l’ère de la gestion axée sur les résultats. Essai de maîtrise. Collection Éducation – Essais. Université de Sherbrooke. </a:t>
            </a:r>
          </a:p>
          <a:p>
            <a:pPr marL="1077913" indent="-1077913">
              <a:spcBef>
                <a:spcPts val="0"/>
              </a:spcBef>
              <a:spcAft>
                <a:spcPts val="0"/>
              </a:spcAft>
              <a:buNone/>
            </a:pPr>
            <a:endParaRPr lang="fr-CA" sz="2000" dirty="0"/>
          </a:p>
          <a:p>
            <a:endParaRPr lang="fr-CA" dirty="0"/>
          </a:p>
        </p:txBody>
      </p:sp>
    </p:spTree>
    <p:extLst>
      <p:ext uri="{BB962C8B-B14F-4D97-AF65-F5344CB8AC3E}">
        <p14:creationId xmlns:p14="http://schemas.microsoft.com/office/powerpoint/2010/main" val="1041095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FD8CC4-53B7-475D-B5DA-78EBFDAB403D}"/>
              </a:ext>
            </a:extLst>
          </p:cNvPr>
          <p:cNvSpPr>
            <a:spLocks noGrp="1"/>
          </p:cNvSpPr>
          <p:nvPr>
            <p:ph type="title"/>
          </p:nvPr>
        </p:nvSpPr>
        <p:spPr/>
        <p:txBody>
          <a:bodyPr/>
          <a:lstStyle/>
          <a:p>
            <a:r>
              <a:rPr lang="fr-CA" dirty="0"/>
              <a:t>Références bibliographiques (4)</a:t>
            </a:r>
          </a:p>
        </p:txBody>
      </p:sp>
      <p:sp>
        <p:nvSpPr>
          <p:cNvPr id="3" name="Espace réservé du contenu 2">
            <a:extLst>
              <a:ext uri="{FF2B5EF4-FFF2-40B4-BE49-F238E27FC236}">
                <a16:creationId xmlns:a16="http://schemas.microsoft.com/office/drawing/2014/main" id="{EF84C6D8-CE90-48C1-A2C2-A0683318E2D4}"/>
              </a:ext>
            </a:extLst>
          </p:cNvPr>
          <p:cNvSpPr>
            <a:spLocks noGrp="1"/>
          </p:cNvSpPr>
          <p:nvPr>
            <p:ph idx="1"/>
          </p:nvPr>
        </p:nvSpPr>
        <p:spPr>
          <a:xfrm>
            <a:off x="1096963" y="1846263"/>
            <a:ext cx="10659608" cy="4378924"/>
          </a:xfrm>
        </p:spPr>
        <p:txBody>
          <a:bodyPr/>
          <a:lstStyle/>
          <a:p>
            <a:pPr marL="1077913" indent="-1077913">
              <a:spcBef>
                <a:spcPts val="0"/>
              </a:spcBef>
              <a:spcAft>
                <a:spcPts val="0"/>
              </a:spcAft>
              <a:buNone/>
            </a:pPr>
            <a:r>
              <a:rPr lang="fr-CA" sz="2000" dirty="0" err="1"/>
              <a:t>Maroy</a:t>
            </a:r>
            <a:r>
              <a:rPr lang="fr-CA" sz="2000" dirty="0"/>
              <a:t>, C., </a:t>
            </a:r>
            <a:r>
              <a:rPr lang="fr-CA" sz="2000" dirty="0" err="1"/>
              <a:t>Mathou</a:t>
            </a:r>
            <a:r>
              <a:rPr lang="fr-CA" sz="2000" dirty="0"/>
              <a:t>, C. et Vaillancourt, S. (2017) </a:t>
            </a:r>
            <a:r>
              <a:rPr lang="fr-CA" sz="2000" i="1" dirty="0"/>
              <a:t>La gestion axée sur les résultats au cœur de l’école québécoise : l’autonomie professionnelle sous pression. </a:t>
            </a:r>
            <a:r>
              <a:rPr lang="fr-CA" sz="2000" dirty="0"/>
              <a:t>Dans Y. </a:t>
            </a:r>
            <a:r>
              <a:rPr lang="fr-CA" sz="2000" dirty="0" err="1"/>
              <a:t>Duterq</a:t>
            </a:r>
            <a:r>
              <a:rPr lang="fr-CA" sz="2000" dirty="0"/>
              <a:t> et C. </a:t>
            </a:r>
            <a:r>
              <a:rPr lang="fr-CA" sz="2000" dirty="0" err="1"/>
              <a:t>Maroy</a:t>
            </a:r>
            <a:r>
              <a:rPr lang="fr-CA" sz="2000" dirty="0"/>
              <a:t>. (</a:t>
            </a:r>
            <a:r>
              <a:rPr lang="fr-CA" sz="2000" dirty="0" err="1"/>
              <a:t>Dir</a:t>
            </a:r>
            <a:r>
              <a:rPr lang="fr-CA" sz="2000" dirty="0"/>
              <a:t>.) </a:t>
            </a:r>
            <a:r>
              <a:rPr lang="fr-CA" sz="2000" i="1" dirty="0"/>
              <a:t>Le travail et le professionnalisme enseignant face aux politiques de responsabilisation.</a:t>
            </a:r>
            <a:r>
              <a:rPr lang="fr-CA" sz="2000" dirty="0"/>
              <a:t> Bruxelles, </a:t>
            </a:r>
            <a:r>
              <a:rPr lang="fr-CA" sz="2000" dirty="0" err="1"/>
              <a:t>Begique</a:t>
            </a:r>
            <a:r>
              <a:rPr lang="fr-CA" sz="2000" dirty="0"/>
              <a:t> : De </a:t>
            </a:r>
            <a:r>
              <a:rPr lang="fr-CA" sz="2000" dirty="0" err="1"/>
              <a:t>Boek</a:t>
            </a:r>
            <a:r>
              <a:rPr lang="fr-CA" sz="2000" dirty="0"/>
              <a:t>. Chapitre 3, (p.60-72). </a:t>
            </a:r>
          </a:p>
          <a:p>
            <a:pPr marL="1077913" indent="-1077913">
              <a:spcBef>
                <a:spcPts val="0"/>
              </a:spcBef>
              <a:spcAft>
                <a:spcPts val="0"/>
              </a:spcAft>
              <a:buNone/>
            </a:pPr>
            <a:r>
              <a:rPr lang="fr-CA" sz="2000" dirty="0"/>
              <a:t>Mouvement québécois de la qualité (2016). </a:t>
            </a:r>
            <a:r>
              <a:rPr lang="fr-CA" sz="2000" i="1" dirty="0"/>
              <a:t>Pratique gagnante</a:t>
            </a:r>
            <a:r>
              <a:rPr lang="fr-CA" sz="2000" dirty="0"/>
              <a:t>. Montréal, Québec : Mouvement québécois de la qualité.</a:t>
            </a:r>
          </a:p>
          <a:p>
            <a:pPr marL="1077913" indent="-1077913">
              <a:spcBef>
                <a:spcPts val="0"/>
              </a:spcBef>
              <a:spcAft>
                <a:spcPts val="0"/>
              </a:spcAft>
              <a:buNone/>
            </a:pPr>
            <a:r>
              <a:rPr lang="fr-CA" sz="2000" dirty="0"/>
              <a:t>Pelletier, G. (2001). </a:t>
            </a:r>
            <a:r>
              <a:rPr lang="fr-CA" sz="2000" i="1" dirty="0"/>
              <a:t>Autonomie et décentralisation en éducation. : entre projet et évaluation</a:t>
            </a:r>
            <a:r>
              <a:rPr lang="fr-CA" sz="2000" dirty="0"/>
              <a:t>. Montréal: Les Éditions AFIDES.</a:t>
            </a:r>
          </a:p>
          <a:p>
            <a:pPr marL="1077913" indent="-1077913">
              <a:spcBef>
                <a:spcPts val="0"/>
              </a:spcBef>
              <a:spcAft>
                <a:spcPts val="0"/>
              </a:spcAft>
              <a:buNone/>
            </a:pPr>
            <a:r>
              <a:rPr lang="fr-CA" sz="2000" dirty="0"/>
              <a:t>Tremblay, M  et Simard, G. (2005). La mobilisation du personnel : L’art d’établir un climat d’échanges favorable basé sur la réciprocité. </a:t>
            </a:r>
            <a:r>
              <a:rPr lang="fr-CA" sz="2000" i="1" dirty="0"/>
              <a:t>Revue Gestion</a:t>
            </a:r>
            <a:r>
              <a:rPr lang="fr-CA" sz="2000" dirty="0"/>
              <a:t>. Volume 30. Pages 60 à 68.</a:t>
            </a:r>
          </a:p>
          <a:p>
            <a:pPr marL="1077913" indent="-1077913">
              <a:spcBef>
                <a:spcPts val="0"/>
              </a:spcBef>
              <a:spcAft>
                <a:spcPts val="0"/>
              </a:spcAft>
              <a:buNone/>
            </a:pPr>
            <a:r>
              <a:rPr lang="fr-CA" sz="2000" dirty="0"/>
              <a:t>Tremblay, M. et Wils, T. (2005). La mobilisation des ressources humaines : une stratégie de    rassemblement des énergies pour le bien de tous. </a:t>
            </a:r>
            <a:r>
              <a:rPr lang="fr-CA" sz="2000" i="1" dirty="0"/>
              <a:t>Revue Gestion</a:t>
            </a:r>
            <a:r>
              <a:rPr lang="fr-CA" sz="2000" dirty="0"/>
              <a:t>. 30 (2), 37-49.</a:t>
            </a:r>
          </a:p>
          <a:p>
            <a:pPr marL="1077913" indent="-1077913">
              <a:spcBef>
                <a:spcPts val="0"/>
              </a:spcBef>
              <a:spcAft>
                <a:spcPts val="0"/>
              </a:spcAft>
              <a:buNone/>
            </a:pPr>
            <a:r>
              <a:rPr lang="fr-CA" sz="2000" dirty="0"/>
              <a:t>Tremblay, M., </a:t>
            </a:r>
            <a:r>
              <a:rPr lang="fr-CA" sz="2000" dirty="0" err="1"/>
              <a:t>Chênevert</a:t>
            </a:r>
            <a:r>
              <a:rPr lang="fr-CA" sz="2000" dirty="0"/>
              <a:t>, D., Simard, G., </a:t>
            </a:r>
            <a:r>
              <a:rPr lang="fr-CA" sz="2000" dirty="0" err="1"/>
              <a:t>Lapalme</a:t>
            </a:r>
            <a:r>
              <a:rPr lang="fr-CA" sz="2000" dirty="0"/>
              <a:t>, M.-E. et Doucet, O. (2005). Agir sur les leviers organisationnels pour mobiliser le personnel : le rôle de la vision, du leadership, des pratiques de GRH et de l’organisation du travail. </a:t>
            </a:r>
            <a:r>
              <a:rPr lang="fr-CA" sz="2000" i="1" dirty="0"/>
              <a:t>Revue HEC Montréal</a:t>
            </a:r>
            <a:r>
              <a:rPr lang="fr-CA" sz="2000" dirty="0"/>
              <a:t>. Vol. 30. Pages 69 à 78.</a:t>
            </a:r>
          </a:p>
          <a:p>
            <a:pPr marL="1077913" indent="-1077913">
              <a:spcBef>
                <a:spcPts val="0"/>
              </a:spcBef>
              <a:spcAft>
                <a:spcPts val="0"/>
              </a:spcAft>
              <a:buNone/>
            </a:pPr>
            <a:endParaRPr lang="fr-CA" sz="2000" dirty="0"/>
          </a:p>
          <a:p>
            <a:endParaRPr lang="fr-CA" dirty="0"/>
          </a:p>
        </p:txBody>
      </p:sp>
    </p:spTree>
    <p:extLst>
      <p:ext uri="{BB962C8B-B14F-4D97-AF65-F5344CB8AC3E}">
        <p14:creationId xmlns:p14="http://schemas.microsoft.com/office/powerpoint/2010/main" val="472579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F240A2FC-E2C3-458D-96B4-5DF9028D93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5F097929-F3D6-4D1F-8AFC-CF348171A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5" name="Straight Connector 24">
            <a:extLst>
              <a:ext uri="{FF2B5EF4-FFF2-40B4-BE49-F238E27FC236}">
                <a16:creationId xmlns:a16="http://schemas.microsoft.com/office/drawing/2014/main" id="{43074C91-9045-414B-B5F9-567DAE3EE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7" name="Rectangle 26">
            <a:extLst>
              <a:ext uri="{FF2B5EF4-FFF2-40B4-BE49-F238E27FC236}">
                <a16:creationId xmlns:a16="http://schemas.microsoft.com/office/drawing/2014/main" id="{184CF176-5285-4F57-A3FF-F97742FC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63903D5-1FB2-5649-A480-D0D303B000CA}"/>
              </a:ext>
            </a:extLst>
          </p:cNvPr>
          <p:cNvSpPr>
            <a:spLocks noGrp="1"/>
          </p:cNvSpPr>
          <p:nvPr>
            <p:ph type="title"/>
          </p:nvPr>
        </p:nvSpPr>
        <p:spPr>
          <a:xfrm>
            <a:off x="5522342" y="1529524"/>
            <a:ext cx="6669658" cy="3305176"/>
          </a:xfrm>
        </p:spPr>
        <p:txBody>
          <a:bodyPr vert="horz" lIns="91440" tIns="45720" rIns="91440" bIns="45720" rtlCol="0" anchor="b">
            <a:normAutofit/>
          </a:bodyPr>
          <a:lstStyle/>
          <a:p>
            <a:pPr eaLnBrk="1" hangingPunct="1"/>
            <a:r>
              <a:rPr lang="en-US" sz="3800" b="1" dirty="0">
                <a:solidFill>
                  <a:schemeClr val="tx1">
                    <a:lumMod val="85000"/>
                    <a:lumOff val="15000"/>
                  </a:schemeClr>
                </a:solidFill>
              </a:rPr>
              <a:t>Denis Savard</a:t>
            </a:r>
            <a:br>
              <a:rPr lang="en-US" sz="3800" dirty="0">
                <a:solidFill>
                  <a:schemeClr val="tx1">
                    <a:lumMod val="85000"/>
                    <a:lumOff val="15000"/>
                  </a:schemeClr>
                </a:solidFill>
              </a:rPr>
            </a:br>
            <a:r>
              <a:rPr lang="fr-CA" sz="3800" dirty="0">
                <a:solidFill>
                  <a:schemeClr val="tx1">
                    <a:lumMod val="85000"/>
                    <a:lumOff val="15000"/>
                  </a:schemeClr>
                </a:solidFill>
              </a:rPr>
              <a:t>Professeur titulaire, Ph. D. </a:t>
            </a:r>
            <a:br>
              <a:rPr lang="fr-CA" sz="3800" dirty="0">
                <a:solidFill>
                  <a:schemeClr val="tx1">
                    <a:lumMod val="85000"/>
                    <a:lumOff val="15000"/>
                  </a:schemeClr>
                </a:solidFill>
              </a:rPr>
            </a:br>
            <a:r>
              <a:rPr lang="fr-CA" sz="3800" dirty="0">
                <a:solidFill>
                  <a:schemeClr val="tx1">
                    <a:lumMod val="85000"/>
                    <a:lumOff val="15000"/>
                  </a:schemeClr>
                </a:solidFill>
              </a:rPr>
              <a:t>Département des fondements et pratiques en éducation</a:t>
            </a:r>
            <a:br>
              <a:rPr lang="fr-CA" sz="3800" dirty="0">
                <a:solidFill>
                  <a:schemeClr val="tx1">
                    <a:lumMod val="85000"/>
                    <a:lumOff val="15000"/>
                  </a:schemeClr>
                </a:solidFill>
              </a:rPr>
            </a:br>
            <a:r>
              <a:rPr lang="fr-CA" sz="3800" dirty="0">
                <a:solidFill>
                  <a:schemeClr val="tx1">
                    <a:lumMod val="85000"/>
                    <a:lumOff val="15000"/>
                  </a:schemeClr>
                </a:solidFill>
              </a:rPr>
              <a:t>Université Laval</a:t>
            </a:r>
            <a:br>
              <a:rPr lang="en-US" sz="3800" dirty="0">
                <a:solidFill>
                  <a:schemeClr val="tx1">
                    <a:lumMod val="85000"/>
                    <a:lumOff val="15000"/>
                  </a:schemeClr>
                </a:solidFill>
              </a:rPr>
            </a:br>
            <a:endParaRPr lang="en-US" sz="3800" dirty="0">
              <a:solidFill>
                <a:schemeClr val="tx1">
                  <a:lumMod val="85000"/>
                  <a:lumOff val="15000"/>
                </a:schemeClr>
              </a:solidFill>
            </a:endParaRPr>
          </a:p>
        </p:txBody>
      </p:sp>
      <p:pic>
        <p:nvPicPr>
          <p:cNvPr id="5" name="Espace réservé du contenu 4">
            <a:extLst>
              <a:ext uri="{FF2B5EF4-FFF2-40B4-BE49-F238E27FC236}">
                <a16:creationId xmlns:a16="http://schemas.microsoft.com/office/drawing/2014/main" id="{CE5CB8A5-2C21-414E-8B9C-8817D9409C44}"/>
              </a:ext>
            </a:extLst>
          </p:cNvPr>
          <p:cNvPicPr>
            <a:picLocks noGrp="1" noChangeAspect="1"/>
          </p:cNvPicPr>
          <p:nvPr>
            <p:ph idx="1"/>
          </p:nvPr>
        </p:nvPicPr>
        <p:blipFill rotWithShape="1">
          <a:blip r:embed="rId2"/>
          <a:srcRect l="11752" r="20500" b="-2"/>
          <a:stretch/>
        </p:blipFill>
        <p:spPr>
          <a:xfrm>
            <a:off x="1652989" y="640081"/>
            <a:ext cx="3424021" cy="5054156"/>
          </a:xfrm>
          <a:prstGeom prst="rect">
            <a:avLst/>
          </a:prstGeom>
        </p:spPr>
      </p:pic>
      <p:cxnSp>
        <p:nvCxnSpPr>
          <p:cNvPr id="29" name="Straight Connector 28">
            <a:extLst>
              <a:ext uri="{FF2B5EF4-FFF2-40B4-BE49-F238E27FC236}">
                <a16:creationId xmlns:a16="http://schemas.microsoft.com/office/drawing/2014/main" id="{FCE0A9EA-62FA-4F43-BEF6-7BBBB3F90F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05053" y="4343400"/>
            <a:ext cx="438912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F936838B-2942-49A4-8369-F371A94228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rgbClr val="CE7C67"/>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a:extLst>
              <a:ext uri="{FF2B5EF4-FFF2-40B4-BE49-F238E27FC236}">
                <a16:creationId xmlns:a16="http://schemas.microsoft.com/office/drawing/2014/main" id="{459448C7-491D-4920-A6AA-C30F167D0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BA7E6F"/>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43214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D829E218-74FB-4455-98BE-F2C5BA8978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7E8D75FD-D4F9-4D11-B70D-82EFCB4CF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8" name="Straight Connector 37">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0" name="Rectangle 39">
            <a:extLst>
              <a:ext uri="{FF2B5EF4-FFF2-40B4-BE49-F238E27FC236}">
                <a16:creationId xmlns:a16="http://schemas.microsoft.com/office/drawing/2014/main" id="{E75F8FC7-2268-462F-AFF6-A4A975C34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6D75CEF-931F-5E43-B706-4281820E3A72}"/>
              </a:ext>
            </a:extLst>
          </p:cNvPr>
          <p:cNvSpPr>
            <a:spLocks noGrp="1"/>
          </p:cNvSpPr>
          <p:nvPr>
            <p:ph type="title"/>
          </p:nvPr>
        </p:nvSpPr>
        <p:spPr>
          <a:xfrm>
            <a:off x="5473766" y="2070096"/>
            <a:ext cx="5664910" cy="2629454"/>
          </a:xfrm>
        </p:spPr>
        <p:txBody>
          <a:bodyPr vert="horz" lIns="91440" tIns="45720" rIns="91440" bIns="45720" rtlCol="0" anchor="b">
            <a:normAutofit fontScale="90000"/>
          </a:bodyPr>
          <a:lstStyle/>
          <a:p>
            <a:pPr eaLnBrk="1" hangingPunct="1"/>
            <a:r>
              <a:rPr lang="en-US" sz="4400" b="1" dirty="0">
                <a:solidFill>
                  <a:schemeClr val="tx1">
                    <a:lumMod val="85000"/>
                    <a:lumOff val="15000"/>
                  </a:schemeClr>
                </a:solidFill>
              </a:rPr>
              <a:t>Pauline Jean</a:t>
            </a:r>
            <a:br>
              <a:rPr lang="en-US" sz="4400" dirty="0">
                <a:solidFill>
                  <a:schemeClr val="tx1">
                    <a:lumMod val="85000"/>
                    <a:lumOff val="15000"/>
                  </a:schemeClr>
                </a:solidFill>
              </a:rPr>
            </a:br>
            <a:r>
              <a:rPr lang="fr-CA" sz="4400" dirty="0">
                <a:solidFill>
                  <a:schemeClr val="tx1">
                    <a:lumMod val="85000"/>
                    <a:lumOff val="15000"/>
                  </a:schemeClr>
                </a:solidFill>
              </a:rPr>
              <a:t>Doctorante en éducation</a:t>
            </a:r>
            <a:br>
              <a:rPr lang="fr-CA" sz="4400" dirty="0">
                <a:solidFill>
                  <a:schemeClr val="tx1">
                    <a:lumMod val="85000"/>
                    <a:lumOff val="15000"/>
                  </a:schemeClr>
                </a:solidFill>
              </a:rPr>
            </a:br>
            <a:r>
              <a:rPr lang="fr-CA" sz="4400" dirty="0">
                <a:solidFill>
                  <a:schemeClr val="tx1">
                    <a:lumMod val="85000"/>
                    <a:lumOff val="15000"/>
                  </a:schemeClr>
                </a:solidFill>
              </a:rPr>
              <a:t>Professionnelle de recherche</a:t>
            </a:r>
            <a:br>
              <a:rPr lang="fr-CA" sz="4400" dirty="0">
                <a:solidFill>
                  <a:schemeClr val="tx1">
                    <a:lumMod val="85000"/>
                    <a:lumOff val="15000"/>
                  </a:schemeClr>
                </a:solidFill>
              </a:rPr>
            </a:br>
            <a:r>
              <a:rPr lang="fr-CA" sz="4400" dirty="0">
                <a:solidFill>
                  <a:schemeClr val="tx1">
                    <a:lumMod val="85000"/>
                    <a:lumOff val="15000"/>
                  </a:schemeClr>
                </a:solidFill>
              </a:rPr>
              <a:t>Université Laval</a:t>
            </a:r>
          </a:p>
        </p:txBody>
      </p:sp>
      <p:pic>
        <p:nvPicPr>
          <p:cNvPr id="6" name="Espace réservé du contenu 5">
            <a:extLst>
              <a:ext uri="{FF2B5EF4-FFF2-40B4-BE49-F238E27FC236}">
                <a16:creationId xmlns:a16="http://schemas.microsoft.com/office/drawing/2014/main" id="{FDDE99F5-DE0F-B34E-B2CC-5FB7F4256990}"/>
              </a:ext>
            </a:extLst>
          </p:cNvPr>
          <p:cNvPicPr>
            <a:picLocks noGrp="1" noChangeAspect="1"/>
          </p:cNvPicPr>
          <p:nvPr>
            <p:ph idx="1"/>
          </p:nvPr>
        </p:nvPicPr>
        <p:blipFill rotWithShape="1">
          <a:blip r:embed="rId2"/>
          <a:srcRect l="26201" r="5645" b="2"/>
          <a:stretch/>
        </p:blipFill>
        <p:spPr>
          <a:xfrm>
            <a:off x="633999" y="640081"/>
            <a:ext cx="5462001" cy="5054156"/>
          </a:xfrm>
          <a:prstGeom prst="rect">
            <a:avLst/>
          </a:prstGeom>
        </p:spPr>
      </p:pic>
      <p:cxnSp>
        <p:nvCxnSpPr>
          <p:cNvPr id="42" name="Straight Connector 41">
            <a:extLst>
              <a:ext uri="{FF2B5EF4-FFF2-40B4-BE49-F238E27FC236}">
                <a16:creationId xmlns:a16="http://schemas.microsoft.com/office/drawing/2014/main" id="{BEF45B32-FB97-49CC-B778-CA7CF87BEF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05053" y="4343400"/>
            <a:ext cx="438912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9D1C364C-8702-4ED9-9D23-41CDB2982B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 name="Rectangle 45">
            <a:extLst>
              <a:ext uri="{FF2B5EF4-FFF2-40B4-BE49-F238E27FC236}">
                <a16:creationId xmlns:a16="http://schemas.microsoft.com/office/drawing/2014/main" id="{7EE051E9-6C07-4FBB-B4F7-EDF8DDEAA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91794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F240A2FC-E2C3-458D-96B4-5DF9028D93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5F097929-F3D6-4D1F-8AFC-CF348171A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7" name="Straight Connector 26">
            <a:extLst>
              <a:ext uri="{FF2B5EF4-FFF2-40B4-BE49-F238E27FC236}">
                <a16:creationId xmlns:a16="http://schemas.microsoft.com/office/drawing/2014/main" id="{43074C91-9045-414B-B5F9-567DAE3EE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9" name="Rectangle 28">
            <a:extLst>
              <a:ext uri="{FF2B5EF4-FFF2-40B4-BE49-F238E27FC236}">
                <a16:creationId xmlns:a16="http://schemas.microsoft.com/office/drawing/2014/main" id="{184CF176-5285-4F57-A3FF-F97742FC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BF4C4A8-3588-2B4A-B75B-B2B3557CEC12}"/>
              </a:ext>
            </a:extLst>
          </p:cNvPr>
          <p:cNvSpPr>
            <a:spLocks noGrp="1"/>
          </p:cNvSpPr>
          <p:nvPr>
            <p:ph type="title"/>
          </p:nvPr>
        </p:nvSpPr>
        <p:spPr>
          <a:xfrm>
            <a:off x="5700248" y="773049"/>
            <a:ext cx="6179695" cy="4523535"/>
          </a:xfrm>
        </p:spPr>
        <p:txBody>
          <a:bodyPr vert="horz" lIns="91440" tIns="45720" rIns="91440" bIns="45720" rtlCol="0" anchor="b">
            <a:normAutofit/>
          </a:bodyPr>
          <a:lstStyle/>
          <a:p>
            <a:pPr eaLnBrk="1" hangingPunct="1"/>
            <a:r>
              <a:rPr lang="en-US" sz="3200" b="1" dirty="0">
                <a:solidFill>
                  <a:schemeClr val="tx1">
                    <a:lumMod val="85000"/>
                    <a:lumOff val="15000"/>
                  </a:schemeClr>
                </a:solidFill>
              </a:rPr>
              <a:t>Rénald Beauchesne</a:t>
            </a:r>
            <a:br>
              <a:rPr lang="en-US" sz="3200" dirty="0">
                <a:solidFill>
                  <a:schemeClr val="tx1">
                    <a:lumMod val="85000"/>
                    <a:lumOff val="15000"/>
                  </a:schemeClr>
                </a:solidFill>
              </a:rPr>
            </a:br>
            <a:r>
              <a:rPr lang="fr-CA" sz="3200" dirty="0">
                <a:solidFill>
                  <a:schemeClr val="tx1">
                    <a:lumMod val="85000"/>
                    <a:lumOff val="15000"/>
                  </a:schemeClr>
                </a:solidFill>
              </a:rPr>
              <a:t>Professionnel de recherche, </a:t>
            </a:r>
            <a:r>
              <a:rPr lang="fr-CA" sz="3200" dirty="0" err="1">
                <a:solidFill>
                  <a:schemeClr val="tx1">
                    <a:lumMod val="85000"/>
                    <a:lumOff val="15000"/>
                  </a:schemeClr>
                </a:solidFill>
              </a:rPr>
              <a:t>M.Éd</a:t>
            </a:r>
            <a:r>
              <a:rPr lang="fr-CA" sz="3200" dirty="0">
                <a:solidFill>
                  <a:schemeClr val="tx1">
                    <a:lumMod val="85000"/>
                    <a:lumOff val="15000"/>
                  </a:schemeClr>
                </a:solidFill>
              </a:rPr>
              <a:t>.</a:t>
            </a:r>
            <a:br>
              <a:rPr lang="fr-CA" sz="3200" dirty="0">
                <a:solidFill>
                  <a:schemeClr val="tx1">
                    <a:lumMod val="85000"/>
                    <a:lumOff val="15000"/>
                  </a:schemeClr>
                </a:solidFill>
              </a:rPr>
            </a:br>
            <a:r>
              <a:rPr lang="fr-CA" sz="3200" dirty="0">
                <a:solidFill>
                  <a:schemeClr val="tx1">
                    <a:lumMod val="85000"/>
                    <a:lumOff val="15000"/>
                  </a:schemeClr>
                </a:solidFill>
              </a:rPr>
              <a:t>Chargé de cours en administration scolaire </a:t>
            </a:r>
            <a:br>
              <a:rPr lang="fr-CA" sz="3200" dirty="0">
                <a:solidFill>
                  <a:schemeClr val="tx1">
                    <a:lumMod val="85000"/>
                    <a:lumOff val="15000"/>
                  </a:schemeClr>
                </a:solidFill>
              </a:rPr>
            </a:br>
            <a:r>
              <a:rPr lang="fr-CA" sz="3200" dirty="0">
                <a:solidFill>
                  <a:schemeClr val="tx1">
                    <a:lumMod val="85000"/>
                    <a:lumOff val="15000"/>
                  </a:schemeClr>
                </a:solidFill>
              </a:rPr>
              <a:t>Université du Québec à Chicoutimi</a:t>
            </a:r>
            <a:br>
              <a:rPr lang="en-US" sz="3200" dirty="0">
                <a:solidFill>
                  <a:schemeClr val="tx1">
                    <a:lumMod val="85000"/>
                    <a:lumOff val="15000"/>
                  </a:schemeClr>
                </a:solidFill>
              </a:rPr>
            </a:br>
            <a:endParaRPr lang="en-US" sz="3200" dirty="0">
              <a:solidFill>
                <a:schemeClr val="tx1">
                  <a:lumMod val="85000"/>
                  <a:lumOff val="15000"/>
                </a:schemeClr>
              </a:solidFill>
            </a:endParaRPr>
          </a:p>
        </p:txBody>
      </p:sp>
      <p:pic>
        <p:nvPicPr>
          <p:cNvPr id="5" name="Espace réservé du contenu 4">
            <a:extLst>
              <a:ext uri="{FF2B5EF4-FFF2-40B4-BE49-F238E27FC236}">
                <a16:creationId xmlns:a16="http://schemas.microsoft.com/office/drawing/2014/main" id="{0B0C815C-E1D3-7A40-9BBB-764E2B09CBC5}"/>
              </a:ext>
            </a:extLst>
          </p:cNvPr>
          <p:cNvPicPr>
            <a:picLocks noGrp="1" noChangeAspect="1"/>
          </p:cNvPicPr>
          <p:nvPr>
            <p:ph idx="1"/>
          </p:nvPr>
        </p:nvPicPr>
        <p:blipFill rotWithShape="1">
          <a:blip r:embed="rId2"/>
          <a:srcRect l="5354" r="2771"/>
          <a:stretch/>
        </p:blipFill>
        <p:spPr>
          <a:xfrm>
            <a:off x="1118704" y="640081"/>
            <a:ext cx="4492590" cy="5054156"/>
          </a:xfrm>
          <a:prstGeom prst="rect">
            <a:avLst/>
          </a:prstGeom>
        </p:spPr>
      </p:pic>
      <p:cxnSp>
        <p:nvCxnSpPr>
          <p:cNvPr id="31" name="Straight Connector 30">
            <a:extLst>
              <a:ext uri="{FF2B5EF4-FFF2-40B4-BE49-F238E27FC236}">
                <a16:creationId xmlns:a16="http://schemas.microsoft.com/office/drawing/2014/main" id="{FCE0A9EA-62FA-4F43-BEF6-7BBBB3F90F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05053" y="4343400"/>
            <a:ext cx="438912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F936838B-2942-49A4-8369-F371A94228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rgbClr val="BD6C57"/>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34">
            <a:extLst>
              <a:ext uri="{FF2B5EF4-FFF2-40B4-BE49-F238E27FC236}">
                <a16:creationId xmlns:a16="http://schemas.microsoft.com/office/drawing/2014/main" id="{459448C7-491D-4920-A6AA-C30F167D0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A5665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42204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1223237" y="1509144"/>
            <a:ext cx="10172952" cy="2551829"/>
          </a:xfrm>
        </p:spPr>
        <p:txBody>
          <a:bodyPr vert="horz" lIns="91440" tIns="45720" rIns="91440" bIns="45720" rtlCol="0" anchor="ctr">
            <a:noAutofit/>
          </a:bodyPr>
          <a:lstStyle/>
          <a:p>
            <a:pPr algn="ctr"/>
            <a:r>
              <a:rPr lang="fr-CA" sz="3200" dirty="0">
                <a:solidFill>
                  <a:srgbClr val="0070C0"/>
                </a:solidFill>
              </a:rPr>
              <a:t>Dans un contexte de gestion axée sur les résultats, </a:t>
            </a:r>
            <a:br>
              <a:rPr lang="fr-CA" sz="3200" dirty="0">
                <a:solidFill>
                  <a:srgbClr val="0070C0"/>
                </a:solidFill>
              </a:rPr>
            </a:br>
            <a:r>
              <a:rPr lang="fr-CA" sz="3200" dirty="0">
                <a:solidFill>
                  <a:srgbClr val="0070C0"/>
                </a:solidFill>
              </a:rPr>
              <a:t>q</a:t>
            </a:r>
            <a:r>
              <a:rPr lang="fr-CA" sz="3200" kern="1200" dirty="0">
                <a:solidFill>
                  <a:srgbClr val="0070C0"/>
                </a:solidFill>
                <a:latin typeface="+mj-lt"/>
                <a:ea typeface="+mj-ea"/>
                <a:cs typeface="+mj-cs"/>
              </a:rPr>
              <a:t>uels sont les différents moyens </a:t>
            </a:r>
            <a:br>
              <a:rPr lang="fr-CA" sz="3200" kern="1200" dirty="0">
                <a:solidFill>
                  <a:srgbClr val="0070C0"/>
                </a:solidFill>
                <a:latin typeface="+mj-lt"/>
                <a:ea typeface="+mj-ea"/>
                <a:cs typeface="+mj-cs"/>
              </a:rPr>
            </a:br>
            <a:r>
              <a:rPr lang="fr-CA" sz="3200" kern="1200" dirty="0">
                <a:solidFill>
                  <a:srgbClr val="0070C0"/>
                </a:solidFill>
                <a:latin typeface="+mj-lt"/>
                <a:ea typeface="+mj-ea"/>
                <a:cs typeface="+mj-cs"/>
              </a:rPr>
              <a:t>que les directions d’établissement </a:t>
            </a:r>
            <a:br>
              <a:rPr lang="fr-CA" sz="3200" kern="1200" dirty="0">
                <a:solidFill>
                  <a:srgbClr val="0070C0"/>
                </a:solidFill>
                <a:latin typeface="+mj-lt"/>
                <a:ea typeface="+mj-ea"/>
                <a:cs typeface="+mj-cs"/>
              </a:rPr>
            </a:br>
            <a:r>
              <a:rPr lang="fr-CA" sz="3200" kern="1200" dirty="0">
                <a:solidFill>
                  <a:srgbClr val="0070C0"/>
                </a:solidFill>
                <a:latin typeface="+mj-lt"/>
                <a:ea typeface="+mj-ea"/>
                <a:cs typeface="+mj-cs"/>
              </a:rPr>
              <a:t>utilisent pour soutenir leurs équipes </a:t>
            </a:r>
            <a:br>
              <a:rPr lang="fr-CA" sz="3200" kern="1200" dirty="0">
                <a:solidFill>
                  <a:srgbClr val="0070C0"/>
                </a:solidFill>
                <a:latin typeface="+mj-lt"/>
                <a:ea typeface="+mj-ea"/>
                <a:cs typeface="+mj-cs"/>
              </a:rPr>
            </a:br>
            <a:r>
              <a:rPr lang="fr-CA" sz="3200" kern="1200" dirty="0">
                <a:solidFill>
                  <a:srgbClr val="0070C0"/>
                </a:solidFill>
                <a:latin typeface="+mj-lt"/>
                <a:ea typeface="+mj-ea"/>
                <a:cs typeface="+mj-cs"/>
              </a:rPr>
              <a:t>face aux difficultés et aux défis </a:t>
            </a:r>
            <a:r>
              <a:rPr lang="fr-CA" sz="3200" kern="1200">
                <a:solidFill>
                  <a:srgbClr val="0070C0"/>
                </a:solidFill>
                <a:latin typeface="+mj-lt"/>
                <a:ea typeface="+mj-ea"/>
                <a:cs typeface="+mj-cs"/>
              </a:rPr>
              <a:t>auxquels </a:t>
            </a:r>
            <a:r>
              <a:rPr lang="fr-CA" sz="3200">
                <a:solidFill>
                  <a:srgbClr val="0070C0"/>
                </a:solidFill>
              </a:rPr>
              <a:t>elles</a:t>
            </a:r>
            <a:r>
              <a:rPr lang="fr-CA" sz="3200" kern="1200">
                <a:solidFill>
                  <a:srgbClr val="0070C0"/>
                </a:solidFill>
                <a:latin typeface="+mj-lt"/>
                <a:ea typeface="+mj-ea"/>
                <a:cs typeface="+mj-cs"/>
              </a:rPr>
              <a:t> sont confrontées</a:t>
            </a:r>
            <a:r>
              <a:rPr lang="fr-CA" sz="3200" kern="1200" dirty="0">
                <a:solidFill>
                  <a:srgbClr val="0070C0"/>
                </a:solidFill>
                <a:latin typeface="+mj-lt"/>
                <a:ea typeface="+mj-ea"/>
                <a:cs typeface="+mj-cs"/>
              </a:rPr>
              <a:t>?</a:t>
            </a:r>
            <a:endParaRPr lang="en-US" sz="3200" kern="1200" dirty="0">
              <a:solidFill>
                <a:srgbClr val="0070C0"/>
              </a:solidFill>
              <a:latin typeface="+mj-lt"/>
              <a:ea typeface="+mj-ea"/>
              <a:cs typeface="+mj-cs"/>
            </a:endParaRPr>
          </a:p>
        </p:txBody>
      </p:sp>
      <p:sp>
        <p:nvSpPr>
          <p:cNvPr id="3" name="Sous-titre 2"/>
          <p:cNvSpPr>
            <a:spLocks noGrp="1"/>
          </p:cNvSpPr>
          <p:nvPr>
            <p:ph type="subTitle" idx="1"/>
            <p:custDataLst>
              <p:tags r:id="rId2"/>
            </p:custDataLst>
          </p:nvPr>
        </p:nvSpPr>
        <p:spPr>
          <a:xfrm>
            <a:off x="5485316" y="4283024"/>
            <a:ext cx="3266438" cy="1980491"/>
          </a:xfrm>
        </p:spPr>
        <p:txBody>
          <a:bodyPr vert="horz" lIns="91440" tIns="45720" rIns="91440" bIns="45720" rtlCol="0" anchor="ctr">
            <a:normAutofit/>
          </a:bodyPr>
          <a:lstStyle/>
          <a:p>
            <a:pPr algn="l"/>
            <a:r>
              <a:rPr lang="en-US" sz="1600" dirty="0"/>
              <a:t>Rénald Beauchesne, UQAC</a:t>
            </a:r>
          </a:p>
          <a:p>
            <a:r>
              <a:rPr lang="en-US" sz="1600" dirty="0"/>
              <a:t>Catherine Larouche, UQAC</a:t>
            </a:r>
          </a:p>
          <a:p>
            <a:r>
              <a:rPr lang="en-US" sz="1600" dirty="0"/>
              <a:t>Denis Savard, U. Laval</a:t>
            </a:r>
          </a:p>
          <a:p>
            <a:pPr algn="l"/>
            <a:r>
              <a:rPr lang="en-US" sz="1600" dirty="0"/>
              <a:t>Pauline Jean, U. Laval</a:t>
            </a:r>
          </a:p>
        </p:txBody>
      </p:sp>
      <p:pic>
        <p:nvPicPr>
          <p:cNvPr id="11" name="Image 10">
            <a:extLst>
              <a:ext uri="{FF2B5EF4-FFF2-40B4-BE49-F238E27FC236}">
                <a16:creationId xmlns:a16="http://schemas.microsoft.com/office/drawing/2014/main" id="{735F01C0-8D83-1F43-9D1F-65B463E3B49E}"/>
              </a:ext>
            </a:extLst>
          </p:cNvPr>
          <p:cNvPicPr>
            <a:picLocks noChangeAspect="1"/>
          </p:cNvPicPr>
          <p:nvPr>
            <p:custDataLst>
              <p:tags r:id="rId3"/>
            </p:custDataLst>
          </p:nvPr>
        </p:nvPicPr>
        <p:blipFill>
          <a:blip r:embed="rId7">
            <a:extLst>
              <a:ext uri="{28A0092B-C50C-407E-A947-70E740481C1C}">
                <a14:useLocalDpi xmlns:a14="http://schemas.microsoft.com/office/drawing/2010/main" val="0"/>
              </a:ext>
            </a:extLst>
          </a:blip>
          <a:stretch>
            <a:fillRect/>
          </a:stretch>
        </p:blipFill>
        <p:spPr>
          <a:xfrm>
            <a:off x="9545040" y="4579983"/>
            <a:ext cx="1851149" cy="1386574"/>
          </a:xfrm>
          <a:prstGeom prst="rect">
            <a:avLst/>
          </a:prstGeom>
        </p:spPr>
      </p:pic>
      <p:pic>
        <p:nvPicPr>
          <p:cNvPr id="6" name="Image 5"/>
          <p:cNvPicPr>
            <a:picLocks noChangeAspect="1"/>
          </p:cNvPicPr>
          <p:nvPr>
            <p:custDataLst>
              <p:tags r:id="rId4"/>
            </p:custDataLst>
          </p:nvPr>
        </p:nvPicPr>
        <p:blipFill>
          <a:blip r:embed="rId8">
            <a:extLst>
              <a:ext uri="{28A0092B-C50C-407E-A947-70E740481C1C}">
                <a14:useLocalDpi xmlns:a14="http://schemas.microsoft.com/office/drawing/2010/main" val="0"/>
              </a:ext>
            </a:extLst>
          </a:blip>
          <a:stretch>
            <a:fillRect/>
          </a:stretch>
        </p:blipFill>
        <p:spPr>
          <a:xfrm>
            <a:off x="1223237" y="4941393"/>
            <a:ext cx="2748642" cy="671180"/>
          </a:xfrm>
          <a:prstGeom prst="rect">
            <a:avLst/>
          </a:prstGeom>
        </p:spPr>
      </p:pic>
    </p:spTree>
    <p:extLst>
      <p:ext uri="{BB962C8B-B14F-4D97-AF65-F5344CB8AC3E}">
        <p14:creationId xmlns:p14="http://schemas.microsoft.com/office/powerpoint/2010/main" val="2643014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Problématique: le contexte</a:t>
            </a:r>
          </a:p>
        </p:txBody>
      </p:sp>
      <p:sp>
        <p:nvSpPr>
          <p:cNvPr id="3" name="Espace réservé du contenu 2"/>
          <p:cNvSpPr>
            <a:spLocks noGrp="1"/>
          </p:cNvSpPr>
          <p:nvPr>
            <p:ph idx="1"/>
            <p:custDataLst>
              <p:tags r:id="rId2"/>
            </p:custDataLst>
          </p:nvPr>
        </p:nvSpPr>
        <p:spPr/>
        <p:txBody>
          <a:bodyPr/>
          <a:lstStyle/>
          <a:p>
            <a:r>
              <a:rPr lang="fr-CA" dirty="0"/>
              <a:t>Contexte de déconcentration des pouvoirs depuis 1997 </a:t>
            </a:r>
            <a:br>
              <a:rPr lang="fr-CA" dirty="0"/>
            </a:br>
            <a:r>
              <a:rPr lang="fr-CA" dirty="0"/>
              <a:t>vers les établissements scolaires (conseil d’établissement) </a:t>
            </a:r>
            <a:br>
              <a:rPr lang="fr-CA" dirty="0"/>
            </a:br>
            <a:r>
              <a:rPr lang="fr-CA" dirty="0"/>
              <a:t>avec pouvoir d’adoption du projet éducatif et du budget (Pelletier, 2001)</a:t>
            </a:r>
          </a:p>
          <a:p>
            <a:r>
              <a:rPr lang="fr-CA" dirty="0"/>
              <a:t>Implantation progressive de la Gestion axée sur les résultats (GAR) </a:t>
            </a:r>
            <a:br>
              <a:rPr lang="fr-CA" dirty="0"/>
            </a:br>
            <a:r>
              <a:rPr lang="fr-CA" dirty="0"/>
              <a:t>depuis les années 2000</a:t>
            </a:r>
          </a:p>
          <a:p>
            <a:r>
              <a:rPr lang="fr-CA" dirty="0"/>
              <a:t>Alignement stratégique centré sur des objectifs et des cibles </a:t>
            </a:r>
            <a:br>
              <a:rPr lang="fr-CA" dirty="0"/>
            </a:br>
            <a:r>
              <a:rPr lang="fr-CA" dirty="0"/>
              <a:t>(Faye, 2017)</a:t>
            </a:r>
          </a:p>
          <a:p>
            <a:endParaRPr lang="fr-CA" dirty="0"/>
          </a:p>
        </p:txBody>
      </p:sp>
    </p:spTree>
    <p:extLst>
      <p:ext uri="{BB962C8B-B14F-4D97-AF65-F5344CB8AC3E}">
        <p14:creationId xmlns:p14="http://schemas.microsoft.com/office/powerpoint/2010/main" val="925380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Problématique: les directions </a:t>
            </a:r>
          </a:p>
        </p:txBody>
      </p:sp>
      <p:sp>
        <p:nvSpPr>
          <p:cNvPr id="3" name="Espace réservé du contenu 2"/>
          <p:cNvSpPr>
            <a:spLocks noGrp="1"/>
          </p:cNvSpPr>
          <p:nvPr>
            <p:ph idx="1"/>
            <p:custDataLst>
              <p:tags r:id="rId2"/>
            </p:custDataLst>
          </p:nvPr>
        </p:nvSpPr>
        <p:spPr/>
        <p:txBody>
          <a:bodyPr/>
          <a:lstStyle/>
          <a:p>
            <a:r>
              <a:rPr lang="fr-CA" dirty="0"/>
              <a:t>Les recherches sur la GAR au Québec font état:</a:t>
            </a:r>
          </a:p>
          <a:p>
            <a:pPr lvl="1">
              <a:spcBef>
                <a:spcPts val="1800"/>
              </a:spcBef>
            </a:pPr>
            <a:r>
              <a:rPr lang="fr-CA" dirty="0"/>
              <a:t>Que les gestionnaires y sont de façon générale favorables. </a:t>
            </a:r>
            <a:br>
              <a:rPr lang="fr-CA" dirty="0"/>
            </a:br>
            <a:r>
              <a:rPr lang="fr-CA" dirty="0"/>
              <a:t>(Brassard, Lusignan et Pelletier, 2013; Maroy, Mathou et Vaillancourt, 2017) </a:t>
            </a:r>
          </a:p>
          <a:p>
            <a:pPr lvl="1">
              <a:spcBef>
                <a:spcPts val="1800"/>
              </a:spcBef>
            </a:pPr>
            <a:r>
              <a:rPr lang="fr-CA" dirty="0"/>
              <a:t>Que la GAR aurait contribué à l’institutionnalisation d’une nouvelle forme de gestion </a:t>
            </a:r>
            <a:br>
              <a:rPr lang="fr-CA" dirty="0"/>
            </a:br>
            <a:r>
              <a:rPr lang="fr-CA" dirty="0"/>
              <a:t>de la pédagogie, déplaçant l’autonomie individuelle des enseignants vers une autonomie </a:t>
            </a:r>
            <a:br>
              <a:rPr lang="fr-CA" dirty="0"/>
            </a:br>
            <a:r>
              <a:rPr lang="fr-CA" dirty="0"/>
              <a:t>de plus en plus collective, donnant plus d’importance à la fonction pédagogique de la direction. (</a:t>
            </a:r>
            <a:r>
              <a:rPr lang="fr-CA" dirty="0" err="1"/>
              <a:t>Maroy</a:t>
            </a:r>
            <a:r>
              <a:rPr lang="fr-CA" dirty="0"/>
              <a:t>, </a:t>
            </a:r>
            <a:r>
              <a:rPr lang="fr-CA" dirty="0" err="1"/>
              <a:t>Mathou</a:t>
            </a:r>
            <a:r>
              <a:rPr lang="fr-CA" dirty="0"/>
              <a:t> et Vaillancourt, 2017; Larouche, Savard et Kamyap, 2019)</a:t>
            </a:r>
          </a:p>
          <a:p>
            <a:pPr lvl="1">
              <a:spcBef>
                <a:spcPts val="1800"/>
              </a:spcBef>
            </a:pPr>
            <a:r>
              <a:rPr lang="fr-CA" dirty="0"/>
              <a:t>Que l’implantation des outils de la GAR (conventions, plan de réussite, projet éducatif) </a:t>
            </a:r>
            <a:br>
              <a:rPr lang="fr-CA" dirty="0"/>
            </a:br>
            <a:r>
              <a:rPr lang="fr-CA" dirty="0"/>
              <a:t>a suscité un mouvement de réflexion collective autour des meilleures pratiques </a:t>
            </a:r>
            <a:br>
              <a:rPr lang="fr-CA" dirty="0"/>
            </a:br>
            <a:r>
              <a:rPr lang="fr-CA" dirty="0"/>
              <a:t>pour favoriser la réussite de tous les élèves. (Larouche et Savard, 2017)</a:t>
            </a:r>
          </a:p>
        </p:txBody>
      </p:sp>
    </p:spTree>
    <p:extLst>
      <p:ext uri="{BB962C8B-B14F-4D97-AF65-F5344CB8AC3E}">
        <p14:creationId xmlns:p14="http://schemas.microsoft.com/office/powerpoint/2010/main" val="809138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Problématique: les tensions</a:t>
            </a:r>
          </a:p>
        </p:txBody>
      </p:sp>
      <p:sp>
        <p:nvSpPr>
          <p:cNvPr id="3" name="Espace réservé du contenu 2"/>
          <p:cNvSpPr>
            <a:spLocks noGrp="1"/>
          </p:cNvSpPr>
          <p:nvPr>
            <p:ph idx="1"/>
            <p:custDataLst>
              <p:tags r:id="rId2"/>
            </p:custDataLst>
          </p:nvPr>
        </p:nvSpPr>
        <p:spPr/>
        <p:txBody>
          <a:bodyPr/>
          <a:lstStyle/>
          <a:p>
            <a:r>
              <a:rPr lang="fr-CA" dirty="0"/>
              <a:t>La GAR est perçue comme étant à connotation économique. (FSE, 2011)</a:t>
            </a:r>
            <a:endParaRPr lang="en-US" dirty="0"/>
          </a:p>
          <a:p>
            <a:r>
              <a:rPr lang="fr-CA" dirty="0"/>
              <a:t>Elle s’inscrit dans une logique d’efficacité qui s’oppose </a:t>
            </a:r>
            <a:br>
              <a:rPr lang="fr-CA" dirty="0"/>
            </a:br>
            <a:r>
              <a:rPr lang="fr-CA" dirty="0"/>
              <a:t>à une logique de remédiation et de prévention des difficultés des élèves. (Dutercq et </a:t>
            </a:r>
            <a:r>
              <a:rPr lang="fr-CA" dirty="0" err="1"/>
              <a:t>Cuculou</a:t>
            </a:r>
            <a:r>
              <a:rPr lang="fr-CA" dirty="0"/>
              <a:t>, 2011)</a:t>
            </a:r>
          </a:p>
          <a:p>
            <a:r>
              <a:rPr lang="fr-CA" dirty="0"/>
              <a:t>Le manque de temps, l’imposition de cibles, l’opposition des syndicats, la peur d’être jugé des enseignants ont créé des tensions lors de la mise en œuvre de la GAR dans certaines commissions scolaires. </a:t>
            </a:r>
            <a:br>
              <a:rPr lang="fr-CA" dirty="0"/>
            </a:br>
            <a:r>
              <a:rPr lang="fr-CA" dirty="0"/>
              <a:t>(Létourneau, 2012; Larouche et Savard, 2017)</a:t>
            </a:r>
          </a:p>
          <a:p>
            <a:pPr marL="0" indent="0">
              <a:buNone/>
            </a:pPr>
            <a:endParaRPr lang="fr-CA" dirty="0"/>
          </a:p>
        </p:txBody>
      </p:sp>
    </p:spTree>
    <p:extLst>
      <p:ext uri="{BB962C8B-B14F-4D97-AF65-F5344CB8AC3E}">
        <p14:creationId xmlns:p14="http://schemas.microsoft.com/office/powerpoint/2010/main" val="2024525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Rétrospective">
  <a:themeElements>
    <a:clrScheme name="Ble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2566</Words>
  <Application>Microsoft Macintosh PowerPoint</Application>
  <PresentationFormat>Grand écran</PresentationFormat>
  <Paragraphs>129</Paragraphs>
  <Slides>29</Slides>
  <Notes>5</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29</vt:i4>
      </vt:variant>
    </vt:vector>
  </HeadingPairs>
  <TitlesOfParts>
    <vt:vector size="33" baseType="lpstr">
      <vt:lpstr>Arial</vt:lpstr>
      <vt:lpstr>Calibri</vt:lpstr>
      <vt:lpstr>Calibri Light</vt:lpstr>
      <vt:lpstr>Rétrospective</vt:lpstr>
      <vt:lpstr>Présentation PowerPoint</vt:lpstr>
      <vt:lpstr>Catherine Larouche Avocate, Ph.D. Professeure agrégée en administration scolaire Université du Québec à Chicoutimi</vt:lpstr>
      <vt:lpstr>Denis Savard Professeur titulaire, Ph. D.  Département des fondements et pratiques en éducation Université Laval </vt:lpstr>
      <vt:lpstr>Pauline Jean Doctorante en éducation Professionnelle de recherche Université Laval</vt:lpstr>
      <vt:lpstr>Rénald Beauchesne Professionnel de recherche, M.Éd. Chargé de cours en administration scolaire  Université du Québec à Chicoutimi </vt:lpstr>
      <vt:lpstr>Dans un contexte de gestion axée sur les résultats,  quels sont les différents moyens  que les directions d’établissement  utilisent pour soutenir leurs équipes  face aux difficultés et aux défis auxquels elles sont confrontées?</vt:lpstr>
      <vt:lpstr>Problématique: le contexte</vt:lpstr>
      <vt:lpstr>Problématique: les directions </vt:lpstr>
      <vt:lpstr>Problématique: les tensions</vt:lpstr>
      <vt:lpstr>Problématique: les enseignants</vt:lpstr>
      <vt:lpstr>Objectifs</vt:lpstr>
      <vt:lpstr>Objectifs</vt:lpstr>
      <vt:lpstr>Méthodologie (1)</vt:lpstr>
      <vt:lpstr>Méthodologie (2)</vt:lpstr>
      <vt:lpstr>Présentation PowerPoint</vt:lpstr>
      <vt:lpstr>Cadre conceptuel:  Les pratiques de GRH pour soutenir les enseignants </vt:lpstr>
      <vt:lpstr>Les résultats:  1. Le développement et la gestion des compétences</vt:lpstr>
      <vt:lpstr>Les résultats:  2. Le partage d’information</vt:lpstr>
      <vt:lpstr>Les résultats:  3. Le feed-back formatif</vt:lpstr>
      <vt:lpstr>Les résultats:  4. Les pratiques de récompenses et de reconnaissance</vt:lpstr>
      <vt:lpstr>Les résultats (synthèse)</vt:lpstr>
      <vt:lpstr>Discussion (1)</vt:lpstr>
      <vt:lpstr>Discussion (2)</vt:lpstr>
      <vt:lpstr>Discussion (3)</vt:lpstr>
      <vt:lpstr>Dans un contexte de gestion axée sur les résultats,  quels sont les différents moyens  que les directions d’établissement  utilisent pour soutenir leurs équipes  face aux difficultés et aux défis auxquels ils sont confrontés?</vt:lpstr>
      <vt:lpstr>Références bibliographiques (1)</vt:lpstr>
      <vt:lpstr>Références bibliographiques (2)</vt:lpstr>
      <vt:lpstr>Références bibliographiques (3)</vt:lpstr>
      <vt:lpstr>Références bibliographiques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Rénald Beauchesne</dc:creator>
  <cp:lastModifiedBy>Rénald Beauchesne</cp:lastModifiedBy>
  <cp:revision>9</cp:revision>
  <dcterms:created xsi:type="dcterms:W3CDTF">2020-04-12T17:57:37Z</dcterms:created>
  <dcterms:modified xsi:type="dcterms:W3CDTF">2022-01-03T14:30:32Z</dcterms:modified>
</cp:coreProperties>
</file>