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3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A491-85DE-4624-9B0E-5453B24F8193}" type="datetimeFigureOut">
              <a:rPr lang="fr-CA" smtClean="0"/>
              <a:pPr/>
              <a:t>2015-10-15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69026-8057-4F73-916B-4E8FCDF7676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16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69026-8057-4F73-916B-4E8FCDF76766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445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136904" cy="1512168"/>
          </a:xfrm>
        </p:spPr>
        <p:txBody>
          <a:bodyPr>
            <a:normAutofit/>
          </a:bodyPr>
          <a:lstStyle/>
          <a:p>
            <a:r>
              <a:rPr lang="fr-CA" sz="3600" dirty="0" smtClean="0"/>
              <a:t> </a:t>
            </a:r>
            <a:r>
              <a:rPr lang="fr-CA" sz="3600" i="1" dirty="0" smtClean="0"/>
              <a:t>De Kant à Kiss :</a:t>
            </a:r>
            <a:r>
              <a:rPr lang="fr-CA" sz="3600" dirty="0" smtClean="0"/>
              <a:t/>
            </a:r>
            <a:br>
              <a:rPr lang="fr-CA" sz="3600" dirty="0" smtClean="0"/>
            </a:br>
            <a:endParaRPr lang="fr-CA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512168"/>
          </a:xfrm>
        </p:spPr>
        <p:txBody>
          <a:bodyPr>
            <a:normAutofit fontScale="55000" lnSpcReduction="20000"/>
          </a:bodyPr>
          <a:lstStyle/>
          <a:p>
            <a:r>
              <a:rPr lang="fr-CA" sz="4400" dirty="0" smtClean="0"/>
              <a:t>Décoder le monde ─ </a:t>
            </a:r>
            <a:r>
              <a:rPr lang="fr-CA" sz="4400" i="1" dirty="0" smtClean="0"/>
              <a:t>Âges et passages</a:t>
            </a:r>
          </a:p>
          <a:p>
            <a:r>
              <a:rPr lang="fr-CA" dirty="0" smtClean="0"/>
              <a:t>Musée de la civilisation, Québec, 20 mars 2015</a:t>
            </a:r>
          </a:p>
          <a:p>
            <a:endParaRPr lang="fr-CA" dirty="0" smtClean="0"/>
          </a:p>
          <a:p>
            <a:r>
              <a:rPr lang="fr-CA" dirty="0" smtClean="0"/>
              <a:t>Damien Hallegatte, Ph. D. </a:t>
            </a:r>
          </a:p>
          <a:p>
            <a:r>
              <a:rPr lang="fr-CA" dirty="0" smtClean="0"/>
              <a:t>Professeur, Université du Québec à Chicoutimi</a:t>
            </a:r>
          </a:p>
          <a:p>
            <a:endParaRPr lang="fr-CA" dirty="0" smtClean="0"/>
          </a:p>
        </p:txBody>
      </p:sp>
      <p:pic>
        <p:nvPicPr>
          <p:cNvPr id="4" name="Picture 2" descr="C:\Users\dhallega\AppData\Local\Microsoft\Windows\Temporary Internet Files\Content.IE5\4LS0Y6JF\6767329877_1eb41b4c3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1956593" cy="2664296"/>
          </a:xfrm>
          <a:prstGeom prst="rect">
            <a:avLst/>
          </a:prstGeom>
          <a:noFill/>
        </p:spPr>
      </p:pic>
      <p:pic>
        <p:nvPicPr>
          <p:cNvPr id="1027" name="Picture 3" descr="\\sfdep\dsea-prof$\dhallega\Bureau\Kis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1728192" cy="2615784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55576" y="2420888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nostalgie n’est plus </a:t>
            </a:r>
            <a:b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 qu’elle était</a:t>
            </a: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Qu’est-ce que la nostalgie était?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fr-CA" sz="2400" dirty="0" smtClean="0"/>
              <a:t>Johannes Hofer (1688) </a:t>
            </a:r>
          </a:p>
          <a:p>
            <a:pPr lvl="1"/>
            <a:r>
              <a:rPr lang="fr-CA" sz="2400" dirty="0" smtClean="0"/>
              <a:t> Mal du pays</a:t>
            </a:r>
          </a:p>
          <a:p>
            <a:pPr lvl="1">
              <a:buNone/>
            </a:pPr>
            <a:endParaRPr lang="fr-CA" sz="2400" dirty="0" smtClean="0"/>
          </a:p>
          <a:p>
            <a:r>
              <a:rPr lang="fr-CA" sz="2400" dirty="0" smtClean="0"/>
              <a:t>Rousseau (1782) et Kant (1797)</a:t>
            </a:r>
          </a:p>
          <a:p>
            <a:pPr lvl="1"/>
            <a:r>
              <a:rPr lang="fr-CA" sz="2400" dirty="0" smtClean="0"/>
              <a:t>Éloignement temporel</a:t>
            </a:r>
          </a:p>
          <a:p>
            <a:pPr lvl="1">
              <a:buNone/>
            </a:pPr>
            <a:endParaRPr lang="fr-CA" sz="2400" dirty="0" smtClean="0"/>
          </a:p>
          <a:p>
            <a:r>
              <a:rPr lang="fr-CA" sz="2400" dirty="0" smtClean="0"/>
              <a:t>Proust (1913)</a:t>
            </a:r>
          </a:p>
          <a:p>
            <a:pPr lvl="1"/>
            <a:r>
              <a:rPr lang="fr-CA" sz="2400" dirty="0" smtClean="0"/>
              <a:t>Expérience humaine normale</a:t>
            </a:r>
          </a:p>
          <a:p>
            <a:endParaRPr lang="fr-CA" sz="2400" dirty="0"/>
          </a:p>
        </p:txBody>
      </p:sp>
      <p:pic>
        <p:nvPicPr>
          <p:cNvPr id="1026" name="Picture 2" descr="C:\Users\dhallega\AppData\Local\Microsoft\Windows\Temporary Internet Files\Content.IE5\4LS0Y6JF\6767329877_1eb41b4c34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799"/>
            <a:ext cx="2592288" cy="352992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6453336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Photo : </a:t>
            </a:r>
            <a:r>
              <a:rPr lang="en-US" sz="1000" dirty="0" smtClean="0"/>
              <a:t>Special Collections at Johns Hopkins University</a:t>
            </a:r>
            <a:endParaRPr lang="fr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Alors, c’est quoi, la nostalgie?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4653136"/>
            <a:ext cx="2386608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A" sz="2400" dirty="0" smtClean="0"/>
              <a:t>Attrait du passé?</a:t>
            </a:r>
          </a:p>
        </p:txBody>
      </p:sp>
      <p:pic>
        <p:nvPicPr>
          <p:cNvPr id="1026" name="Picture 2" descr="C:\Users\dhallega\AppData\Local\Microsoft\Windows\Temporary Internet Files\Content.IE5\KDQHQSRF\34782525_e2654cc99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479896" cy="2664296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292080" y="1988840"/>
            <a:ext cx="345638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spcBef>
                <a:spcPct val="20000"/>
              </a:spcBef>
            </a:pPr>
            <a:r>
              <a:rPr lang="fr-CA" sz="2400" dirty="0" smtClean="0"/>
              <a:t>Insatisfaction vis-à-vis </a:t>
            </a:r>
            <a:br>
              <a:rPr lang="fr-CA" sz="2400" dirty="0" smtClean="0"/>
            </a:br>
            <a:r>
              <a:rPr lang="fr-CA" sz="2400" dirty="0" smtClean="0"/>
              <a:t>du présent?</a:t>
            </a:r>
          </a:p>
          <a:p>
            <a:pPr marL="285750" indent="-285750" algn="ctr">
              <a:spcBef>
                <a:spcPct val="20000"/>
              </a:spcBef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dhallega\AppData\Local\Microsoft\Windows\Temporary Internet Files\Content.IE5\YOM3AOSO\4455035144_3ed6bffba4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924522" cy="2520280"/>
          </a:xfrm>
          <a:prstGeom prst="rect">
            <a:avLst/>
          </a:prstGeo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292080" y="5517232"/>
            <a:ext cx="345638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algn="ctr">
              <a:spcBef>
                <a:spcPct val="20000"/>
              </a:spcBef>
            </a:pPr>
            <a:r>
              <a:rPr lang="fr-CA" sz="2400" dirty="0" smtClean="0"/>
              <a:t>Inquiétude relativement au futur?</a:t>
            </a:r>
          </a:p>
          <a:p>
            <a:pPr marL="285750" indent="-285750" algn="ctr">
              <a:spcBef>
                <a:spcPct val="20000"/>
              </a:spcBef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4005064"/>
            <a:ext cx="338554" cy="15423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</a:t>
            </a:r>
            <a:r>
              <a:rPr lang="en-US" sz="1000" dirty="0" smtClean="0"/>
              <a:t>identity chris is</a:t>
            </a:r>
            <a:endParaRPr lang="fr-CA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573016"/>
            <a:ext cx="338554" cy="10383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Tetsumo</a:t>
            </a:r>
            <a:endParaRPr lang="fr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Les effets positifs de la nostalgie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La nostalgie :</a:t>
            </a:r>
          </a:p>
          <a:p>
            <a:pPr lvl="1"/>
            <a:r>
              <a:rPr lang="fr-CA" sz="2400" dirty="0" smtClean="0"/>
              <a:t>Constitue une ressource psychologique pour protéger sa santé mentale </a:t>
            </a:r>
          </a:p>
          <a:p>
            <a:pPr lvl="2"/>
            <a:r>
              <a:rPr lang="fr-CA" sz="2000" dirty="0" smtClean="0"/>
              <a:t>Améliore l’image de soi</a:t>
            </a:r>
          </a:p>
          <a:p>
            <a:pPr lvl="2"/>
            <a:r>
              <a:rPr lang="fr-CA" sz="2000" dirty="0" smtClean="0"/>
              <a:t>Aide à faire face à la solitude</a:t>
            </a:r>
          </a:p>
          <a:p>
            <a:pPr lvl="2"/>
            <a:r>
              <a:rPr lang="fr-CA" sz="2000" dirty="0" smtClean="0"/>
              <a:t>Aide à donner un sens à sa vie</a:t>
            </a:r>
          </a:p>
          <a:p>
            <a:pPr lvl="2"/>
            <a:r>
              <a:rPr lang="fr-CA" sz="2000" dirty="0" smtClean="0"/>
              <a:t>Aide à faire face à sa propre mort</a:t>
            </a:r>
          </a:p>
          <a:p>
            <a:pPr lvl="2"/>
            <a:endParaRPr lang="fr-CA" sz="1800" dirty="0" smtClean="0"/>
          </a:p>
          <a:p>
            <a:pPr lvl="1"/>
            <a:r>
              <a:rPr lang="fr-CA" sz="2400" dirty="0" smtClean="0"/>
              <a:t>Induit empathie, comportements charitables et tolérance</a:t>
            </a:r>
          </a:p>
          <a:p>
            <a:pPr lvl="1"/>
            <a:endParaRPr lang="fr-CA" sz="2000" dirty="0" smtClean="0"/>
          </a:p>
          <a:p>
            <a:pPr lvl="1"/>
            <a:r>
              <a:rPr lang="fr-CA" sz="2400" dirty="0" smtClean="0"/>
              <a:t>Aide à maintenir son confort physiologique</a:t>
            </a:r>
          </a:p>
          <a:p>
            <a:pPr lvl="1"/>
            <a:endParaRPr lang="fr-CA" sz="2000" dirty="0" smtClean="0"/>
          </a:p>
          <a:p>
            <a:pPr lvl="1"/>
            <a:r>
              <a:rPr lang="fr-CA" sz="2400" dirty="0" smtClean="0"/>
              <a:t>Et rend la publicité plus efficace!</a:t>
            </a:r>
          </a:p>
          <a:p>
            <a:endParaRPr lang="fr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La nostalgie augmente-t-elle avec l’âge?</a:t>
            </a:r>
            <a:endParaRPr lang="fr-CA" sz="3600" dirty="0"/>
          </a:p>
        </p:txBody>
      </p:sp>
      <p:pic>
        <p:nvPicPr>
          <p:cNvPr id="2050" name="Picture 2" descr="C:\Users\dhallega\AppData\Local\Microsoft\Windows\Temporary Internet Files\Content.IE5\KDQHQSRF\11623627225_c19220ed8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563081" cy="406800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547664" y="4941168"/>
            <a:ext cx="338554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</a:t>
            </a:r>
            <a:r>
              <a:rPr lang="en-US" sz="1000" dirty="0" smtClean="0"/>
              <a:t>Paul Townsend</a:t>
            </a:r>
            <a:endParaRPr lang="fr-CA" sz="10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648072"/>
          </a:xfrm>
        </p:spPr>
        <p:txBody>
          <a:bodyPr>
            <a:normAutofit/>
          </a:bodyPr>
          <a:lstStyle/>
          <a:p>
            <a:r>
              <a:rPr lang="fr-CA" sz="2400" dirty="0" smtClean="0"/>
              <a:t>Non, il n’y a pas de lien entre l’âge et la nostalgie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 smtClean="0"/>
              <a:t>Peut-on être nostalgique </a:t>
            </a:r>
            <a:br>
              <a:rPr lang="fr-CA" sz="3600" dirty="0" smtClean="0"/>
            </a:br>
            <a:r>
              <a:rPr lang="fr-CA" sz="3600" dirty="0" smtClean="0"/>
              <a:t>d’une époque que l’on n’a pas vécue?</a:t>
            </a:r>
            <a:endParaRPr lang="fr-CA" sz="3600" dirty="0"/>
          </a:p>
        </p:txBody>
      </p:sp>
      <p:pic>
        <p:nvPicPr>
          <p:cNvPr id="3074" name="Picture 2" descr="C:\Users\dhallega\AppData\Local\Microsoft\Windows\Temporary Internet Files\Content.IE5\NWYMQUP9\5131876382_10d23078c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3456384" cy="228121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067944" y="2204864"/>
            <a:ext cx="338554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</a:t>
            </a:r>
            <a:r>
              <a:rPr lang="en-US" sz="1000" dirty="0" smtClean="0"/>
              <a:t>Paul Townsend</a:t>
            </a:r>
            <a:endParaRPr lang="fr-CA" sz="1000" dirty="0"/>
          </a:p>
        </p:txBody>
      </p:sp>
      <p:pic>
        <p:nvPicPr>
          <p:cNvPr id="6" name="Picture 2" descr="C:\Users\dhallega\AppData\Local\Microsoft\Windows\Temporary Internet Files\Content.IE5\4LS0Y6JF\4406364684_0935d6e3f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457638" cy="232647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788024" y="5085184"/>
            <a:ext cx="338554" cy="13983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</a:t>
            </a:r>
            <a:r>
              <a:rPr lang="en-US" sz="1000" dirty="0" smtClean="0"/>
              <a:t>Heinrich Klaffs</a:t>
            </a:r>
            <a:endParaRPr lang="fr-CA" sz="1000" dirty="0"/>
          </a:p>
        </p:txBody>
      </p:sp>
      <p:pic>
        <p:nvPicPr>
          <p:cNvPr id="1026" name="Picture 2" descr="C:\Users\dhallega\AppData\Local\Microsoft\Windows\Temporary Internet Files\Content.IE5\YOM3AOSO\4452487599_4756258b22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242386" cy="21602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67544" y="4293096"/>
            <a:ext cx="338554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 Tetsumo</a:t>
            </a:r>
            <a:endParaRPr lang="fr-CA" sz="10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27584" y="1844824"/>
            <a:ext cx="3322712" cy="16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A" sz="2400" dirty="0" smtClean="0"/>
              <a:t>Désaccord interdisciplinaire :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A" sz="2400" dirty="0" smtClean="0"/>
              <a:t>Marketing : oui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A" sz="2400" dirty="0" smtClean="0"/>
              <a:t>Psychologie : 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fr-CA" sz="3600" dirty="0" smtClean="0"/>
              <a:t>La nostalgie = « c’était </a:t>
            </a:r>
            <a:r>
              <a:rPr lang="fr-CA" sz="3600" i="1" dirty="0" smtClean="0"/>
              <a:t>mieux</a:t>
            </a:r>
            <a:r>
              <a:rPr lang="fr-CA" sz="3600" dirty="0" smtClean="0"/>
              <a:t> avant »?</a:t>
            </a:r>
            <a:endParaRPr lang="fr-CA" sz="3600" dirty="0"/>
          </a:p>
        </p:txBody>
      </p:sp>
      <p:pic>
        <p:nvPicPr>
          <p:cNvPr id="4098" name="Picture 2" descr="C:\Users\dhallega\AppData\Local\Microsoft\Windows\Temporary Internet Files\Content.IE5\YOM3AOSO\3725939594_6f62ddfba3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976664" cy="356732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3789040"/>
            <a:ext cx="338554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Photo : </a:t>
            </a:r>
            <a:r>
              <a:rPr lang="en-US" sz="1000" dirty="0" smtClean="0"/>
              <a:t>Anirudh Koul</a:t>
            </a:r>
            <a:endParaRPr lang="fr-CA" sz="1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nostalgie = « c’était </a:t>
            </a:r>
            <a:r>
              <a:rPr kumimoji="0" lang="fr-CA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bien</a:t>
            </a:r>
            <a:r>
              <a:rPr kumimoji="0" lang="fr-CA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avant »!</a:t>
            </a: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233</Words>
  <Application>Microsoft Office PowerPoint</Application>
  <PresentationFormat>Affichage à l'écran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 De Kant à Kiss : </vt:lpstr>
      <vt:lpstr>Qu’est-ce que la nostalgie était?</vt:lpstr>
      <vt:lpstr>Alors, c’est quoi, la nostalgie?</vt:lpstr>
      <vt:lpstr>Les effets positifs de la nostalgie</vt:lpstr>
      <vt:lpstr>La nostalgie augmente-t-elle avec l’âge?</vt:lpstr>
      <vt:lpstr>Peut-on être nostalgique  d’une époque que l’on n’a pas vécue?</vt:lpstr>
      <vt:lpstr>La nostalgie = « c’était mieux avant »?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Décoder le monde « Âges et passages »  La nostalgie n’est plus ce qu’elle était</dc:title>
  <dc:creator>Damien Hallegatte</dc:creator>
  <cp:lastModifiedBy>Sébastien Leblanc-Proulx</cp:lastModifiedBy>
  <cp:revision>86</cp:revision>
  <dcterms:created xsi:type="dcterms:W3CDTF">2015-03-12T18:20:19Z</dcterms:created>
  <dcterms:modified xsi:type="dcterms:W3CDTF">2015-10-15T19:29:56Z</dcterms:modified>
</cp:coreProperties>
</file>