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9" r:id="rId2"/>
  </p:sldMasterIdLst>
  <p:sldIdLst>
    <p:sldId id="31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7" r:id="rId45"/>
    <p:sldId id="301" r:id="rId46"/>
    <p:sldId id="302" r:id="rId47"/>
    <p:sldId id="303" r:id="rId48"/>
    <p:sldId id="304" r:id="rId49"/>
    <p:sldId id="305" r:id="rId50"/>
    <p:sldId id="306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6552728" cy="14401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467544" y="2564904"/>
            <a:ext cx="6552728" cy="1008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467544" y="3573016"/>
            <a:ext cx="6552728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602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84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11560" y="1988840"/>
            <a:ext cx="6984776" cy="18722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494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de contenu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650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80000"/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734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</a:t>
            </a:r>
            <a:endParaRPr lang="fr-CA" dirty="0"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0"/>
          </p:nvPr>
        </p:nvSpPr>
        <p:spPr>
          <a:xfrm>
            <a:off x="4644008" y="16288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9623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05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6552728" cy="14401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467544" y="2564904"/>
            <a:ext cx="6552728" cy="1008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467544" y="3573016"/>
            <a:ext cx="6552728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8397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11560" y="1988840"/>
            <a:ext cx="6984776" cy="18722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241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de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650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80000"/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678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</a:t>
            </a:r>
            <a:endParaRPr lang="fr-CA" dirty="0"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0"/>
          </p:nvPr>
        </p:nvSpPr>
        <p:spPr>
          <a:xfrm>
            <a:off x="4644008" y="16288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6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64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99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3200" dirty="0">
                <a:solidFill>
                  <a:srgbClr val="7030A0"/>
                </a:solidFill>
              </a:rPr>
              <a:t>Types de tragédie ou de sinistre les plus fréquents dans les communautés</a:t>
            </a:r>
            <a:endParaRPr lang="fr-CA" sz="3200" dirty="0">
              <a:solidFill>
                <a:srgbClr val="7030A0"/>
              </a:solidFill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/>
          <a:p>
            <a:pPr>
              <a:buNone/>
              <a:defRPr/>
            </a:pPr>
            <a:r>
              <a:rPr lang="fr-CA" sz="2400" dirty="0"/>
              <a:t>Intervenants</a:t>
            </a:r>
          </a:p>
          <a:p>
            <a:r>
              <a:rPr lang="fr-CA" sz="1800" dirty="0"/>
              <a:t>Décès inattendus ou prématurés</a:t>
            </a:r>
          </a:p>
          <a:p>
            <a:r>
              <a:rPr lang="fr-CA" sz="1800" dirty="0"/>
              <a:t>Suicides</a:t>
            </a:r>
          </a:p>
          <a:p>
            <a:r>
              <a:rPr lang="fr-CA" sz="1800" dirty="0"/>
              <a:t>Incendies</a:t>
            </a:r>
          </a:p>
          <a:p>
            <a:r>
              <a:rPr lang="fr-CA" sz="1800" dirty="0">
                <a:solidFill>
                  <a:srgbClr val="C00000"/>
                </a:solidFill>
              </a:rPr>
              <a:t>Inondations</a:t>
            </a:r>
          </a:p>
          <a:p>
            <a:r>
              <a:rPr lang="fr-CA" sz="1800" dirty="0"/>
              <a:t>Accidents de travail</a:t>
            </a:r>
          </a:p>
          <a:p>
            <a:r>
              <a:rPr lang="fr-CA" sz="1800" dirty="0"/>
              <a:t>Accidents de route</a:t>
            </a:r>
          </a:p>
          <a:p>
            <a:r>
              <a:rPr lang="fr-CA" sz="1800" dirty="0"/>
              <a:t>Meurtres</a:t>
            </a:r>
          </a:p>
          <a:p>
            <a:r>
              <a:rPr lang="fr-CA" sz="1800" dirty="0">
                <a:solidFill>
                  <a:srgbClr val="C00000"/>
                </a:solidFill>
              </a:rPr>
              <a:t>Pandémies</a:t>
            </a:r>
          </a:p>
          <a:p>
            <a:r>
              <a:rPr lang="fr-CA" sz="1800" dirty="0"/>
              <a:t>Fermetures d’usines</a:t>
            </a:r>
          </a:p>
          <a:p>
            <a:r>
              <a:rPr lang="fr-CA" sz="1800" dirty="0">
                <a:solidFill>
                  <a:srgbClr val="C00000"/>
                </a:solidFill>
              </a:rPr>
              <a:t>Intempéries</a:t>
            </a:r>
          </a:p>
          <a:p>
            <a:r>
              <a:rPr lang="fr-CA" sz="1800" dirty="0"/>
              <a:t>Crises familiales</a:t>
            </a:r>
          </a:p>
          <a:p>
            <a:r>
              <a:rPr lang="fr-CA" sz="1800" dirty="0"/>
              <a:t>Violence conjugales</a:t>
            </a:r>
          </a:p>
          <a:p>
            <a:pPr>
              <a:defRPr/>
            </a:pPr>
            <a:endParaRPr lang="fr-CA" sz="1800" dirty="0">
              <a:ea typeface="+mn-ea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0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>
              <a:buNone/>
              <a:defRPr/>
            </a:pPr>
            <a:r>
              <a:rPr lang="fr-CA" sz="2400" dirty="0"/>
              <a:t>Responsables</a:t>
            </a:r>
          </a:p>
          <a:p>
            <a:r>
              <a:rPr lang="fr-CA" sz="1800" dirty="0"/>
              <a:t>Incendies</a:t>
            </a:r>
          </a:p>
          <a:p>
            <a:r>
              <a:rPr lang="fr-CA" sz="1800" dirty="0"/>
              <a:t>Suicides</a:t>
            </a:r>
          </a:p>
          <a:p>
            <a:r>
              <a:rPr lang="fr-CA" sz="1800" dirty="0"/>
              <a:t>Accidents de la route</a:t>
            </a:r>
          </a:p>
          <a:p>
            <a:r>
              <a:rPr lang="fr-CA" sz="1800" dirty="0">
                <a:solidFill>
                  <a:srgbClr val="C00000"/>
                </a:solidFill>
              </a:rPr>
              <a:t>Inondations</a:t>
            </a:r>
          </a:p>
          <a:p>
            <a:r>
              <a:rPr lang="fr-CA" sz="1800" dirty="0">
                <a:solidFill>
                  <a:srgbClr val="C00000"/>
                </a:solidFill>
              </a:rPr>
              <a:t>Pandémie</a:t>
            </a:r>
          </a:p>
          <a:p>
            <a:r>
              <a:rPr lang="fr-CA" sz="1800" dirty="0"/>
              <a:t>Décès</a:t>
            </a:r>
          </a:p>
          <a:p>
            <a:r>
              <a:rPr lang="fr-CA" sz="1800" dirty="0"/>
              <a:t>Accidents de travail</a:t>
            </a:r>
          </a:p>
          <a:p>
            <a:r>
              <a:rPr lang="fr-CA" sz="1800" dirty="0"/>
              <a:t>Meurtres</a:t>
            </a:r>
          </a:p>
          <a:p>
            <a:r>
              <a:rPr lang="fr-CA" sz="1800" dirty="0">
                <a:solidFill>
                  <a:srgbClr val="C00000"/>
                </a:solidFill>
              </a:rPr>
              <a:t>Intempéries</a:t>
            </a:r>
          </a:p>
          <a:p>
            <a:r>
              <a:rPr lang="fr-CA" sz="1800" dirty="0"/>
              <a:t>Noyades</a:t>
            </a:r>
          </a:p>
          <a:p>
            <a:r>
              <a:rPr lang="fr-CA" sz="1800" dirty="0"/>
              <a:t>Fermetures d’usines</a:t>
            </a:r>
          </a:p>
          <a:p>
            <a:pPr>
              <a:defRPr/>
            </a:pPr>
            <a:endParaRPr lang="fr-CA" dirty="0"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solidFill>
                  <a:srgbClr val="7030A0"/>
                </a:solidFill>
              </a:rPr>
              <a:t>Types de tragédies ou de sinistres les plus fréquents dans les communautés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48471"/>
          </a:xfrm>
        </p:spPr>
        <p:txBody>
          <a:bodyPr/>
          <a:lstStyle/>
          <a:p>
            <a:r>
              <a:rPr lang="fr-CA" dirty="0"/>
              <a:t>Sinistres:</a:t>
            </a:r>
          </a:p>
          <a:p>
            <a:pPr>
              <a:buNone/>
            </a:pPr>
            <a:r>
              <a:rPr lang="fr-CA" dirty="0"/>
              <a:t>    En général, une à deux reprises par année</a:t>
            </a:r>
          </a:p>
          <a:p>
            <a:pPr>
              <a:buNone/>
            </a:pPr>
            <a:endParaRPr lang="fr-CA" dirty="0"/>
          </a:p>
          <a:p>
            <a:r>
              <a:rPr lang="fr-CA" dirty="0"/>
              <a:t>Tragédies:</a:t>
            </a:r>
          </a:p>
          <a:p>
            <a:pPr>
              <a:buNone/>
            </a:pPr>
            <a:r>
              <a:rPr lang="fr-CA" dirty="0"/>
              <a:t>    Environ 6 à 7 fois par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11</a:t>
            </a:fld>
            <a:endParaRPr lang="fr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       </a:t>
            </a:r>
            <a:r>
              <a:rPr lang="fr-CA" dirty="0">
                <a:solidFill>
                  <a:srgbClr val="7030A0"/>
                </a:solidFill>
              </a:rPr>
              <a:t>La mise en alerte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Sinistre:</a:t>
            </a:r>
          </a:p>
          <a:p>
            <a:pPr>
              <a:buNone/>
            </a:pPr>
            <a:r>
              <a:rPr lang="fr-CA" dirty="0"/>
              <a:t>          Municipalité</a:t>
            </a:r>
          </a:p>
          <a:p>
            <a:pPr>
              <a:buNone/>
            </a:pPr>
            <a:r>
              <a:rPr lang="fr-CA" dirty="0"/>
              <a:t>          ASSS </a:t>
            </a:r>
          </a:p>
          <a:p>
            <a:pPr>
              <a:buNone/>
            </a:pPr>
            <a:r>
              <a:rPr lang="fr-CA" dirty="0"/>
              <a:t>          Responsable local</a:t>
            </a:r>
          </a:p>
          <a:p>
            <a:r>
              <a:rPr lang="fr-CA" dirty="0"/>
              <a:t>Tragédie:</a:t>
            </a:r>
          </a:p>
          <a:p>
            <a:pPr>
              <a:buNone/>
            </a:pPr>
            <a:r>
              <a:rPr lang="fr-CA" dirty="0"/>
              <a:t>         Organismes ou entreprises</a:t>
            </a:r>
          </a:p>
          <a:p>
            <a:pPr>
              <a:buNone/>
            </a:pPr>
            <a:r>
              <a:rPr lang="fr-CA" dirty="0"/>
              <a:t>         Info-Social</a:t>
            </a:r>
          </a:p>
          <a:p>
            <a:pPr>
              <a:buNone/>
            </a:pPr>
            <a:r>
              <a:rPr lang="fr-CA" dirty="0"/>
              <a:t>         Personnes directement affectées par la 	 tragédie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12</a:t>
            </a:fld>
            <a:endParaRPr lang="fr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>
                <a:solidFill>
                  <a:srgbClr val="7030A0"/>
                </a:solidFill>
              </a:rPr>
              <a:t>Rôles et responsabilités des intervenants sociaux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fr-CA" dirty="0"/>
          </a:p>
          <a:p>
            <a:pPr>
              <a:buNone/>
            </a:pPr>
            <a:r>
              <a:rPr lang="fr-CA" b="1" dirty="0"/>
              <a:t>Première étape : Procéder à une collecte des données</a:t>
            </a:r>
          </a:p>
          <a:p>
            <a:pPr>
              <a:buNone/>
            </a:pPr>
            <a:endParaRPr lang="fr-CA" dirty="0"/>
          </a:p>
          <a:p>
            <a:pPr>
              <a:buFont typeface="Wingdings" pitchFamily="2" charset="2"/>
              <a:buChar char="v"/>
            </a:pPr>
            <a:r>
              <a:rPr lang="fr-CA" dirty="0"/>
              <a:t>Déterminer le nombre de victimes (ampleur et gravité de la situation)</a:t>
            </a:r>
          </a:p>
          <a:p>
            <a:pPr>
              <a:buFont typeface="Wingdings" pitchFamily="2" charset="2"/>
              <a:buChar char="v"/>
            </a:pPr>
            <a:r>
              <a:rPr lang="fr-CA" dirty="0"/>
              <a:t>Évaluer leur niveau de désorganisation</a:t>
            </a:r>
          </a:p>
          <a:p>
            <a:pPr>
              <a:buFont typeface="Wingdings" pitchFamily="2" charset="2"/>
              <a:buChar char="v"/>
            </a:pPr>
            <a:r>
              <a:rPr lang="fr-CA" dirty="0"/>
              <a:t>Identifier les personnes nécessitant un soutien psychosocial et celles vulnérables</a:t>
            </a:r>
          </a:p>
          <a:p>
            <a:pPr>
              <a:buFont typeface="Wingdings" pitchFamily="2" charset="2"/>
              <a:buChar char="v"/>
            </a:pPr>
            <a:r>
              <a:rPr lang="fr-CA" dirty="0"/>
              <a:t>Identifier les besoins des victimes</a:t>
            </a:r>
          </a:p>
          <a:p>
            <a:pPr>
              <a:buFont typeface="Wingdings" pitchFamily="2" charset="2"/>
              <a:buChar char="v"/>
            </a:pPr>
            <a:r>
              <a:rPr lang="fr-CA" dirty="0"/>
              <a:t>Diffuser de l’information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13</a:t>
            </a:fld>
            <a:endParaRPr lang="fr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>
                <a:solidFill>
                  <a:srgbClr val="7030A0"/>
                </a:solidFill>
              </a:rPr>
              <a:t>Rôles et responsabilités des intervenants sociaux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fr-CA" dirty="0"/>
          </a:p>
          <a:p>
            <a:pPr>
              <a:buNone/>
            </a:pPr>
            <a:r>
              <a:rPr lang="fr-CA" b="1" dirty="0"/>
              <a:t>Deuxième étape: soutenir les sinistrés</a:t>
            </a:r>
          </a:p>
          <a:p>
            <a:r>
              <a:rPr lang="fr-CA" dirty="0"/>
              <a:t>Rencontres individuelles ou de groupe</a:t>
            </a:r>
          </a:p>
          <a:p>
            <a:r>
              <a:rPr lang="fr-CA" dirty="0"/>
              <a:t>Animer des séances de verbalisation</a:t>
            </a:r>
          </a:p>
          <a:p>
            <a:r>
              <a:rPr lang="fr-CA" dirty="0"/>
              <a:t>Écouter les victimes </a:t>
            </a:r>
          </a:p>
          <a:p>
            <a:r>
              <a:rPr lang="fr-CA" dirty="0"/>
              <a:t>Gérer les crises</a:t>
            </a:r>
          </a:p>
          <a:p>
            <a:r>
              <a:rPr lang="fr-CA" dirty="0"/>
              <a:t>Valider/normaliser les émotions des victimes </a:t>
            </a:r>
          </a:p>
          <a:p>
            <a:r>
              <a:rPr lang="fr-CA" dirty="0"/>
              <a:t>Référer à des ressources</a:t>
            </a:r>
          </a:p>
          <a:p>
            <a:r>
              <a:rPr lang="fr-CA" dirty="0"/>
              <a:t>Exécuter diverses tâches (relocaliser, acheter des vêtements, annoncer des décès, etc.)</a:t>
            </a:r>
          </a:p>
          <a:p>
            <a:r>
              <a:rPr lang="fr-CA" dirty="0"/>
              <a:t>Relances téléphoniques</a:t>
            </a:r>
          </a:p>
          <a:p>
            <a:r>
              <a:rPr lang="fr-CA" dirty="0"/>
              <a:t>Assurer un suivi auprès de certaines personnes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14</a:t>
            </a:fld>
            <a:endParaRPr lang="fr-C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>
              <a:defRPr/>
            </a:pPr>
            <a:r>
              <a:rPr lang="fr-CA" sz="3200" dirty="0">
                <a:solidFill>
                  <a:srgbClr val="7030A0"/>
                </a:solidFill>
              </a:rPr>
              <a:t>Qualités requises</a:t>
            </a:r>
            <a:endParaRPr lang="fr-CA" sz="3200" dirty="0">
              <a:solidFill>
                <a:srgbClr val="7030A0"/>
              </a:solidFill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4038600" cy="5102002"/>
          </a:xfrm>
        </p:spPr>
        <p:txBody>
          <a:bodyPr/>
          <a:lstStyle/>
          <a:p>
            <a:pPr>
              <a:buNone/>
              <a:defRPr/>
            </a:pPr>
            <a:r>
              <a:rPr lang="fr-CA" sz="2400" b="1" dirty="0"/>
              <a:t>Intervenants</a:t>
            </a:r>
          </a:p>
          <a:p>
            <a:r>
              <a:rPr lang="fr-CA" sz="1800" dirty="0"/>
              <a:t>Capacité à gérer son stress</a:t>
            </a:r>
          </a:p>
          <a:p>
            <a:r>
              <a:rPr lang="fr-CA" sz="1800" dirty="0"/>
              <a:t>Grande capacité à s’adapter et à s’organiser</a:t>
            </a:r>
          </a:p>
          <a:p>
            <a:r>
              <a:rPr lang="fr-CA" sz="1800" dirty="0"/>
              <a:t>Autonomie</a:t>
            </a:r>
          </a:p>
          <a:p>
            <a:r>
              <a:rPr lang="fr-CA" sz="1800" dirty="0"/>
              <a:t>Capacité à garder son sang-froid</a:t>
            </a:r>
          </a:p>
          <a:p>
            <a:r>
              <a:rPr lang="fr-CA" sz="1800" dirty="0"/>
              <a:t>Flexibilité, disponibilité, polyvalence, débrouillardise</a:t>
            </a:r>
          </a:p>
          <a:p>
            <a:r>
              <a:rPr lang="fr-CA" sz="1800" dirty="0"/>
              <a:t>Bonne esprit d’équipe </a:t>
            </a:r>
          </a:p>
          <a:p>
            <a:r>
              <a:rPr lang="fr-CA" sz="1800" dirty="0"/>
              <a:t>Capacité à demander de l’aide</a:t>
            </a:r>
          </a:p>
          <a:p>
            <a:r>
              <a:rPr lang="fr-CA" sz="1800" dirty="0"/>
              <a:t>Capacité à établir ses limites</a:t>
            </a:r>
          </a:p>
          <a:p>
            <a:r>
              <a:rPr lang="fr-CA" sz="1800" dirty="0"/>
              <a:t>Confiance en ses propres capacités </a:t>
            </a:r>
          </a:p>
          <a:p>
            <a:r>
              <a:rPr lang="fr-CA" sz="1800" dirty="0"/>
              <a:t>Calme</a:t>
            </a:r>
          </a:p>
          <a:p>
            <a:r>
              <a:rPr lang="fr-CA" sz="1800" dirty="0"/>
              <a:t>Créativité</a:t>
            </a:r>
          </a:p>
          <a:p>
            <a:r>
              <a:rPr lang="fr-CA" sz="1800" dirty="0"/>
              <a:t>Capacité d’analyse</a:t>
            </a:r>
            <a:endParaRPr lang="fr-CA" sz="1800" dirty="0">
              <a:ea typeface="+mn-ea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0"/>
          </p:nvPr>
        </p:nvSpPr>
        <p:spPr>
          <a:xfrm>
            <a:off x="4643438" y="1124745"/>
            <a:ext cx="4038600" cy="5029994"/>
          </a:xfrm>
        </p:spPr>
        <p:txBody>
          <a:bodyPr/>
          <a:lstStyle/>
          <a:p>
            <a:pPr>
              <a:buNone/>
              <a:defRPr/>
            </a:pPr>
            <a:r>
              <a:rPr lang="fr-CA" sz="2400" b="1" dirty="0"/>
              <a:t>Responsables</a:t>
            </a:r>
          </a:p>
          <a:p>
            <a:r>
              <a:rPr lang="fr-CA" sz="1800" dirty="0"/>
              <a:t>Capacité à gérer son stress</a:t>
            </a:r>
          </a:p>
          <a:p>
            <a:r>
              <a:rPr lang="fr-CA" sz="1800" dirty="0"/>
              <a:t>Grande capacité à s’adapter</a:t>
            </a:r>
          </a:p>
          <a:p>
            <a:r>
              <a:rPr lang="fr-CA" sz="1800" dirty="0"/>
              <a:t>Proactif, esprit d’initiative et leadership</a:t>
            </a:r>
          </a:p>
          <a:p>
            <a:r>
              <a:rPr lang="fr-CA" sz="1800" dirty="0"/>
              <a:t>Bonne capacité d’analyse</a:t>
            </a:r>
          </a:p>
          <a:p>
            <a:r>
              <a:rPr lang="fr-CA" sz="1800" dirty="0"/>
              <a:t>Capacité à garder son sang-froid</a:t>
            </a:r>
          </a:p>
          <a:p>
            <a:r>
              <a:rPr lang="fr-CA" sz="1800" dirty="0"/>
              <a:t>Être capable de gérer ses émotions </a:t>
            </a:r>
          </a:p>
          <a:p>
            <a:r>
              <a:rPr lang="fr-CA" sz="1800" dirty="0"/>
              <a:t>Bonne capacité de recul</a:t>
            </a:r>
          </a:p>
          <a:p>
            <a:r>
              <a:rPr lang="fr-CA" sz="1800" dirty="0"/>
              <a:t>Capacité à établir ses limites</a:t>
            </a:r>
          </a:p>
          <a:p>
            <a:r>
              <a:rPr lang="fr-CA" sz="1800" dirty="0"/>
              <a:t>Confiance en ses propres capacités </a:t>
            </a:r>
          </a:p>
          <a:p>
            <a:r>
              <a:rPr lang="fr-CA" sz="1800" dirty="0"/>
              <a:t>Flexibilité, disponibilité</a:t>
            </a:r>
          </a:p>
          <a:p>
            <a:r>
              <a:rPr lang="fr-CA" sz="1800" dirty="0"/>
              <a:t>Mobilisable rapidement </a:t>
            </a:r>
          </a:p>
          <a:p>
            <a:r>
              <a:rPr lang="fr-CA" sz="1800" dirty="0"/>
              <a:t>Bon sens d’organisation</a:t>
            </a:r>
          </a:p>
          <a:p>
            <a:pPr>
              <a:defRPr/>
            </a:pPr>
            <a:endParaRPr lang="fr-CA" dirty="0"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>
                <a:solidFill>
                  <a:srgbClr val="7030A0"/>
                </a:solidFill>
              </a:rPr>
              <a:t>Aptitudes à adopter auprès des victimes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76463"/>
          </a:xfrm>
        </p:spPr>
        <p:txBody>
          <a:bodyPr/>
          <a:lstStyle/>
          <a:p>
            <a:r>
              <a:rPr lang="fr-CA" dirty="0"/>
              <a:t>Empathie</a:t>
            </a:r>
          </a:p>
          <a:p>
            <a:r>
              <a:rPr lang="fr-CA" dirty="0"/>
              <a:t>Écoute active</a:t>
            </a:r>
          </a:p>
          <a:p>
            <a:r>
              <a:rPr lang="fr-CA" dirty="0"/>
              <a:t>Patience </a:t>
            </a:r>
          </a:p>
          <a:p>
            <a:r>
              <a:rPr lang="fr-CA" dirty="0"/>
              <a:t>Compassion</a:t>
            </a:r>
          </a:p>
          <a:p>
            <a:r>
              <a:rPr lang="fr-CA" dirty="0"/>
              <a:t>Ouverture d’esprit</a:t>
            </a:r>
          </a:p>
          <a:p>
            <a:r>
              <a:rPr lang="fr-CA" dirty="0"/>
              <a:t>Non-jugement</a:t>
            </a:r>
          </a:p>
          <a:p>
            <a:r>
              <a:rPr lang="fr-CA" dirty="0"/>
              <a:t>Sensibilité, douceur, chaleur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16</a:t>
            </a:fld>
            <a:endParaRPr lang="fr-C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dirty="0">
                <a:solidFill>
                  <a:srgbClr val="7030A0"/>
                </a:solidFill>
              </a:rPr>
              <a:t>Soutien offert aux intervenants: leur point de vue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CA" dirty="0"/>
              <a:t>5 groupes sur 11 </a:t>
            </a:r>
          </a:p>
          <a:p>
            <a:r>
              <a:rPr lang="fr-CA" dirty="0"/>
              <a:t>Pas de supervision ou de soutien formel pendant et après leurs interventions</a:t>
            </a:r>
          </a:p>
          <a:p>
            <a:pPr>
              <a:buNone/>
            </a:pPr>
            <a:r>
              <a:rPr lang="fr-CA" dirty="0"/>
              <a:t>7 groupes sur 11 </a:t>
            </a:r>
          </a:p>
          <a:p>
            <a:r>
              <a:rPr lang="fr-CA" dirty="0"/>
              <a:t>Entraide entre pairs demeure la principale source de soutien </a:t>
            </a:r>
          </a:p>
          <a:p>
            <a:pPr>
              <a:buNone/>
            </a:pPr>
            <a:r>
              <a:rPr lang="fr-CA" dirty="0"/>
              <a:t>3 groupes sur 11</a:t>
            </a:r>
          </a:p>
          <a:p>
            <a:r>
              <a:rPr lang="fr-CA" dirty="0"/>
              <a:t>Supervision offerte de façon non structurée ou non systématique</a:t>
            </a:r>
          </a:p>
          <a:p>
            <a:pPr>
              <a:buNone/>
            </a:pPr>
            <a:r>
              <a:rPr lang="fr-CA" dirty="0"/>
              <a:t>3 groupes sur 11</a:t>
            </a:r>
          </a:p>
          <a:p>
            <a:r>
              <a:rPr lang="fr-CA" dirty="0"/>
              <a:t>Supervision de la part de leur gestionnaire mais 2 sur 3 reçoivent surtout des critiques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17</a:t>
            </a:fld>
            <a:endParaRPr lang="fr-C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800" dirty="0">
                <a:solidFill>
                  <a:srgbClr val="7030A0"/>
                </a:solidFill>
              </a:rPr>
              <a:t>Soutien offert aux intervenants: le point de vue des responsables locaux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/>
              <a:t>36 sur 51</a:t>
            </a:r>
          </a:p>
          <a:p>
            <a:r>
              <a:rPr lang="fr-CA" dirty="0"/>
              <a:t>Uniquement supervision clinique sur demande </a:t>
            </a:r>
          </a:p>
          <a:p>
            <a:pPr>
              <a:buNone/>
            </a:pPr>
            <a:r>
              <a:rPr lang="fr-CA" dirty="0"/>
              <a:t>Leurs formes:</a:t>
            </a:r>
          </a:p>
          <a:p>
            <a:r>
              <a:rPr lang="fr-CA" dirty="0"/>
              <a:t>Rencontres de groupe ou individuelles surtout pour retour opérationnel (n=23)</a:t>
            </a:r>
          </a:p>
          <a:p>
            <a:pPr>
              <a:buNone/>
            </a:pPr>
            <a:r>
              <a:rPr lang="fr-CA" dirty="0"/>
              <a:t>26 sur 51:</a:t>
            </a:r>
          </a:p>
          <a:p>
            <a:r>
              <a:rPr lang="fr-CA" dirty="0"/>
              <a:t>Service d’aide aux employés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18</a:t>
            </a:fld>
            <a:endParaRPr lang="fr-C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>
              <a:defRPr/>
            </a:pPr>
            <a:r>
              <a:rPr lang="fr-CA" sz="3200" dirty="0">
                <a:solidFill>
                  <a:srgbClr val="7030A0"/>
                </a:solidFill>
              </a:rPr>
              <a:t>Partenariat avec les organismes de la communauté</a:t>
            </a:r>
            <a:endParaRPr lang="fr-CA" sz="3200" dirty="0">
              <a:solidFill>
                <a:srgbClr val="7030A0"/>
              </a:solidFill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8759"/>
            <a:ext cx="4038600" cy="4885979"/>
          </a:xfrm>
        </p:spPr>
        <p:txBody>
          <a:bodyPr/>
          <a:lstStyle/>
          <a:p>
            <a:pPr>
              <a:buNone/>
              <a:defRPr/>
            </a:pPr>
            <a:r>
              <a:rPr lang="fr-CA" sz="2400" dirty="0"/>
              <a:t>Intervenants</a:t>
            </a:r>
          </a:p>
          <a:p>
            <a:r>
              <a:rPr lang="fr-CA" sz="1800" dirty="0"/>
              <a:t>4 sur 11 auraient de bonnes relations avec leurs partenaires</a:t>
            </a:r>
          </a:p>
          <a:p>
            <a:r>
              <a:rPr lang="fr-CA" sz="1800" dirty="0"/>
              <a:t>7 sur 11 ont des liens de collaboration soient satisfaisants ou insatisfaisants avec l’un ou l’autre de leurs partenaires  </a:t>
            </a:r>
          </a:p>
          <a:p>
            <a:pPr>
              <a:buNone/>
            </a:pPr>
            <a:endParaRPr lang="fr-CA" sz="1800" dirty="0"/>
          </a:p>
          <a:p>
            <a:pPr>
              <a:buNone/>
            </a:pPr>
            <a:r>
              <a:rPr lang="fr-CA" sz="1800" dirty="0"/>
              <a:t>Problèmes constatés:</a:t>
            </a:r>
          </a:p>
          <a:p>
            <a:r>
              <a:rPr lang="fr-CA" sz="1800" dirty="0"/>
              <a:t>Méconnaissance générale des rôles des intervenants sociaux</a:t>
            </a:r>
          </a:p>
          <a:p>
            <a:r>
              <a:rPr lang="fr-CA" sz="1800" dirty="0"/>
              <a:t>Pression indue sur les TS</a:t>
            </a:r>
          </a:p>
          <a:p>
            <a:r>
              <a:rPr lang="fr-CA" sz="1800" dirty="0"/>
              <a:t>Réception d’ordres non adéquates</a:t>
            </a:r>
          </a:p>
          <a:p>
            <a:r>
              <a:rPr lang="fr-CA" sz="1800" dirty="0"/>
              <a:t>Problèmes de communication</a:t>
            </a:r>
            <a:endParaRPr lang="fr-CA" sz="1800" dirty="0">
              <a:ea typeface="+mn-ea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0"/>
          </p:nvPr>
        </p:nvSpPr>
        <p:spPr>
          <a:xfrm>
            <a:off x="4643438" y="1412775"/>
            <a:ext cx="4038600" cy="4741963"/>
          </a:xfrm>
        </p:spPr>
        <p:txBody>
          <a:bodyPr/>
          <a:lstStyle/>
          <a:p>
            <a:pPr>
              <a:buNone/>
              <a:defRPr/>
            </a:pPr>
            <a:r>
              <a:rPr lang="fr-CA" sz="2400" dirty="0"/>
              <a:t>Responsables</a:t>
            </a:r>
          </a:p>
          <a:p>
            <a:r>
              <a:rPr lang="fr-CA" sz="1800" dirty="0"/>
              <a:t>29 sur 51 auraient de bonnes relations avec leurs partenaires</a:t>
            </a:r>
          </a:p>
          <a:p>
            <a:pPr>
              <a:buNone/>
            </a:pPr>
            <a:r>
              <a:rPr lang="fr-CA" sz="1800" dirty="0"/>
              <a:t>Problèmes constatés: </a:t>
            </a:r>
          </a:p>
          <a:p>
            <a:r>
              <a:rPr lang="fr-CA" sz="1800" dirty="0"/>
              <a:t>Méconnaissance des rôles de chacun</a:t>
            </a:r>
          </a:p>
          <a:p>
            <a:r>
              <a:rPr lang="fr-CA" sz="1800" dirty="0"/>
              <a:t>Responsabilités mal définies</a:t>
            </a:r>
          </a:p>
          <a:p>
            <a:r>
              <a:rPr lang="fr-CA" sz="1800" dirty="0"/>
              <a:t>Méconnaissance des protocoles d’intervention </a:t>
            </a:r>
          </a:p>
          <a:p>
            <a:pPr>
              <a:buNone/>
            </a:pPr>
            <a:r>
              <a:rPr lang="fr-CA" sz="1800" dirty="0"/>
              <a:t>Bonnes pratiques:</a:t>
            </a:r>
          </a:p>
          <a:p>
            <a:r>
              <a:rPr lang="fr-CA" sz="1800" dirty="0"/>
              <a:t>Rencontres annuelles des partenaires</a:t>
            </a:r>
          </a:p>
          <a:p>
            <a:r>
              <a:rPr lang="fr-CA" sz="1800" dirty="0"/>
              <a:t>Pratiques de simulation</a:t>
            </a:r>
          </a:p>
          <a:p>
            <a:r>
              <a:rPr lang="fr-CA" sz="1800" dirty="0"/>
              <a:t>Comité se réunissant régulièrement</a:t>
            </a:r>
          </a:p>
          <a:p>
            <a:pPr>
              <a:defRPr/>
            </a:pPr>
            <a:endParaRPr lang="fr-CA" dirty="0"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412776"/>
            <a:ext cx="6985000" cy="4176463"/>
          </a:xfrm>
        </p:spPr>
        <p:txBody>
          <a:bodyPr/>
          <a:lstStyle/>
          <a:p>
            <a:pPr algn="ctr"/>
            <a:r>
              <a:rPr lang="fr-CA" sz="4000" dirty="0">
                <a:solidFill>
                  <a:srgbClr val="7030A0"/>
                </a:solidFill>
              </a:rPr>
              <a:t>Le vécu des intervenants psychosociaux œuvrant au sein des CSSS</a:t>
            </a:r>
            <a:br>
              <a:rPr lang="fr-CA" sz="4000" dirty="0"/>
            </a:br>
            <a:r>
              <a:rPr lang="fr-CA" sz="2800" dirty="0"/>
              <a:t>Par</a:t>
            </a:r>
            <a:br>
              <a:rPr lang="fr-CA" sz="2800" dirty="0"/>
            </a:br>
            <a:r>
              <a:rPr lang="fr-CA" sz="2800" dirty="0"/>
              <a:t>Danielle Maltais, </a:t>
            </a:r>
            <a:r>
              <a:rPr lang="fr-CA" sz="2800" dirty="0" err="1"/>
              <a:t>Ph.D</a:t>
            </a:r>
            <a:r>
              <a:rPr lang="fr-CA" sz="2800" dirty="0"/>
              <a:t>.</a:t>
            </a:r>
            <a:br>
              <a:rPr lang="fr-CA" sz="2800" dirty="0"/>
            </a:br>
            <a:r>
              <a:rPr lang="fr-CA" sz="2800" dirty="0"/>
              <a:t>Université du Québec à Chicoutimi (UQAC)</a:t>
            </a:r>
            <a:br>
              <a:rPr lang="fr-CA" sz="2800" dirty="0"/>
            </a:br>
            <a:r>
              <a:rPr lang="fr-CA" sz="2800" dirty="0"/>
              <a:t>Mai 2014</a:t>
            </a:r>
            <a:br>
              <a:rPr lang="fr-CA" sz="4000" dirty="0"/>
            </a:br>
            <a:endParaRPr lang="fr-CA" sz="4000" dirty="0">
              <a:ea typeface="+mj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    </a:t>
            </a:r>
            <a:r>
              <a:rPr lang="fr-CA" dirty="0">
                <a:solidFill>
                  <a:srgbClr val="7030A0"/>
                </a:solidFill>
              </a:rPr>
              <a:t>Sources de satisfaction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0479"/>
          </a:xfrm>
        </p:spPr>
        <p:txBody>
          <a:bodyPr>
            <a:normAutofit fontScale="85000" lnSpcReduction="10000"/>
          </a:bodyPr>
          <a:lstStyle/>
          <a:p>
            <a:r>
              <a:rPr lang="fr-CA" dirty="0"/>
              <a:t>Challenge et adrénaline provoqués par l’intervention en situation de crise</a:t>
            </a:r>
          </a:p>
          <a:p>
            <a:r>
              <a:rPr lang="fr-CA" dirty="0"/>
              <a:t>Sentiment d’utilité, de satisfaction, de fierté, de valorisation, d’efficacité et de gratification</a:t>
            </a:r>
          </a:p>
          <a:p>
            <a:r>
              <a:rPr lang="fr-CA" dirty="0"/>
              <a:t>Sentiment de faire la différence dans la vie des victimes</a:t>
            </a:r>
          </a:p>
          <a:p>
            <a:r>
              <a:rPr lang="fr-CA" dirty="0"/>
              <a:t>Sentiment de s’accomplir</a:t>
            </a:r>
          </a:p>
          <a:p>
            <a:r>
              <a:rPr lang="fr-CA" dirty="0"/>
              <a:t>Sentiment du devoir accompli</a:t>
            </a:r>
          </a:p>
          <a:p>
            <a:r>
              <a:rPr lang="fr-CA" dirty="0"/>
              <a:t>Satisfaction d’avoir donné le meilleur de soi-même</a:t>
            </a:r>
          </a:p>
          <a:p>
            <a:r>
              <a:rPr lang="fr-CA" dirty="0"/>
              <a:t>Retombées positives de leurs interventions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20</a:t>
            </a:fld>
            <a:endParaRPr lang="fr-C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Autofit/>
          </a:bodyPr>
          <a:lstStyle/>
          <a:p>
            <a:r>
              <a:rPr lang="fr-CA" sz="3600" dirty="0"/>
              <a:t>       </a:t>
            </a:r>
            <a:r>
              <a:rPr lang="fr-CA" sz="3600" dirty="0">
                <a:solidFill>
                  <a:srgbClr val="7030A0"/>
                </a:solidFill>
              </a:rPr>
              <a:t>Sources de satisfaction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0479"/>
          </a:xfrm>
        </p:spPr>
        <p:txBody>
          <a:bodyPr/>
          <a:lstStyle/>
          <a:p>
            <a:r>
              <a:rPr lang="fr-CA" sz="2800" dirty="0"/>
              <a:t>Travail d’équipe: esprit d’équipe, solidarité et humour</a:t>
            </a:r>
          </a:p>
          <a:p>
            <a:r>
              <a:rPr lang="fr-CA" sz="2800" dirty="0"/>
              <a:t>Soutien des collègues</a:t>
            </a:r>
          </a:p>
          <a:p>
            <a:r>
              <a:rPr lang="fr-CA" sz="2800" dirty="0"/>
              <a:t>Liens avec les partenaires</a:t>
            </a:r>
          </a:p>
          <a:p>
            <a:r>
              <a:rPr lang="fr-CA" sz="2800" dirty="0"/>
              <a:t>Côtoyer des sinistrés : partager leur intimité</a:t>
            </a:r>
          </a:p>
          <a:p>
            <a:r>
              <a:rPr lang="fr-CA" sz="2800" dirty="0"/>
              <a:t>Authenticité des échanges avec les victimes</a:t>
            </a:r>
          </a:p>
          <a:p>
            <a:r>
              <a:rPr lang="fr-CA" sz="2800" dirty="0"/>
              <a:t>Diminution de son sentiment d’impuissance face à la situation problématique </a:t>
            </a:r>
          </a:p>
          <a:p>
            <a:endParaRPr lang="fr-CA" sz="2800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21</a:t>
            </a:fld>
            <a:endParaRPr lang="fr-C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rgbClr val="7030A0"/>
                </a:solidFill>
              </a:rPr>
              <a:t>    Sources de satisfaction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CA" dirty="0"/>
              <a:t> </a:t>
            </a:r>
          </a:p>
          <a:p>
            <a:pPr>
              <a:buNone/>
            </a:pPr>
            <a:r>
              <a:rPr lang="fr-CA" b="1" dirty="0"/>
              <a:t>Comparativement au travail régulier</a:t>
            </a:r>
            <a:r>
              <a:rPr lang="fr-CA" dirty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fr-CA" dirty="0"/>
              <a:t>Moins de paperasses à compléter</a:t>
            </a:r>
          </a:p>
          <a:p>
            <a:pPr>
              <a:buFont typeface="Wingdings" pitchFamily="2" charset="2"/>
              <a:buChar char="v"/>
            </a:pPr>
            <a:r>
              <a:rPr lang="fr-CA" dirty="0"/>
              <a:t>Plus de souplesse et de flexibilité dans les interventions à réaliser</a:t>
            </a:r>
          </a:p>
          <a:p>
            <a:pPr>
              <a:buFont typeface="Wingdings" pitchFamily="2" charset="2"/>
              <a:buChar char="v"/>
            </a:pPr>
            <a:r>
              <a:rPr lang="fr-CA" dirty="0"/>
              <a:t>Nombre moins élevé de clients à rencontrer </a:t>
            </a:r>
          </a:p>
          <a:p>
            <a:pPr>
              <a:buFont typeface="Wingdings" pitchFamily="2" charset="2"/>
              <a:buChar char="v"/>
            </a:pPr>
            <a:r>
              <a:rPr lang="fr-CA" dirty="0"/>
              <a:t>Niveau d’autonomie décisionnel et d’initiative plus élevé</a:t>
            </a:r>
          </a:p>
          <a:p>
            <a:pPr>
              <a:buFont typeface="Wingdings" pitchFamily="2" charset="2"/>
              <a:buChar char="v"/>
            </a:pPr>
            <a:r>
              <a:rPr lang="fr-CA" dirty="0"/>
              <a:t>Possibilité d’accumuler des heures de travail</a:t>
            </a:r>
          </a:p>
          <a:p>
            <a:pPr>
              <a:buFont typeface="Wingdings" pitchFamily="2" charset="2"/>
              <a:buChar char="v"/>
            </a:pPr>
            <a:r>
              <a:rPr lang="fr-CA" dirty="0"/>
              <a:t>Compensation monétaire offerte</a:t>
            </a:r>
          </a:p>
          <a:p>
            <a:pPr>
              <a:buNone/>
            </a:pPr>
            <a:endParaRPr lang="fr-CA" dirty="0"/>
          </a:p>
          <a:p>
            <a:pPr>
              <a:buFont typeface="Wingdings" pitchFamily="2" charset="2"/>
              <a:buChar char="v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22</a:t>
            </a:fld>
            <a:endParaRPr lang="fr-C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</a:t>
            </a:r>
            <a:r>
              <a:rPr lang="fr-CA" dirty="0">
                <a:solidFill>
                  <a:srgbClr val="7030A0"/>
                </a:solidFill>
              </a:rPr>
              <a:t>Sources d’insatisfaction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Absence de coordination du MSSS et des ASSS</a:t>
            </a:r>
          </a:p>
          <a:p>
            <a:r>
              <a:rPr lang="fr-CA" dirty="0"/>
              <a:t>Manque de formation tant théorique que pratique</a:t>
            </a:r>
          </a:p>
          <a:p>
            <a:r>
              <a:rPr lang="fr-CA" dirty="0"/>
              <a:t>Manque de formation clinique de certains supérieurs</a:t>
            </a:r>
          </a:p>
          <a:p>
            <a:r>
              <a:rPr lang="fr-CA" dirty="0"/>
              <a:t>Manque de temps pour se préparer à intervenir</a:t>
            </a:r>
          </a:p>
          <a:p>
            <a:r>
              <a:rPr lang="fr-CA" dirty="0"/>
              <a:t>Manque de clarté dans les consignes et dans les attentes face aux intervenants sociaux</a:t>
            </a:r>
          </a:p>
          <a:p>
            <a:r>
              <a:rPr lang="fr-CA" dirty="0"/>
              <a:t>Manque de soutien de la part des CSSS</a:t>
            </a:r>
          </a:p>
          <a:p>
            <a:r>
              <a:rPr lang="fr-CA" dirty="0"/>
              <a:t>Manque d’organisation au sein des CSSS</a:t>
            </a:r>
          </a:p>
          <a:p>
            <a:r>
              <a:rPr lang="fr-CA" dirty="0"/>
              <a:t>Obligation de prendre seul des décisions importantes</a:t>
            </a:r>
          </a:p>
          <a:p>
            <a:r>
              <a:rPr lang="fr-CA" dirty="0"/>
              <a:t>Manque d’organisation au sein des municipalités</a:t>
            </a:r>
          </a:p>
          <a:p>
            <a:r>
              <a:rPr lang="fr-CA" dirty="0"/>
              <a:t>Rémunération insuffisante lors des jours fériés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23</a:t>
            </a:fld>
            <a:endParaRPr lang="fr-C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7030A0"/>
                </a:solidFill>
              </a:rPr>
              <a:t>    Sources d’insatisfaction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Non reconnaissance des besoins de soutien à long terme de certaines victimes</a:t>
            </a:r>
          </a:p>
          <a:p>
            <a:r>
              <a:rPr lang="fr-CA" dirty="0"/>
              <a:t>Le fait de ne pas être remplacé au sein de son équipe habituelle</a:t>
            </a:r>
          </a:p>
          <a:p>
            <a:r>
              <a:rPr lang="fr-CA" dirty="0"/>
              <a:t>Obligation de reporter ses rendez-vous avec ses clients réguliers</a:t>
            </a:r>
          </a:p>
          <a:p>
            <a:r>
              <a:rPr lang="fr-CA" dirty="0"/>
              <a:t>Absence de suivi auprès des sinistrés</a:t>
            </a:r>
          </a:p>
          <a:p>
            <a:r>
              <a:rPr lang="fr-CA" dirty="0"/>
              <a:t>Déresponsabilisation des partenaires</a:t>
            </a:r>
          </a:p>
          <a:p>
            <a:r>
              <a:rPr lang="fr-CA" dirty="0"/>
              <a:t>Présence des médias sur les lieux</a:t>
            </a:r>
          </a:p>
          <a:p>
            <a:r>
              <a:rPr lang="fr-CA" dirty="0"/>
              <a:t>Peu d’implication des jeunes intervenants au sein des équipes d’urgence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24</a:t>
            </a:fld>
            <a:endParaRPr lang="fr-C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7030A0"/>
                </a:solidFill>
              </a:rPr>
              <a:t>     Difficultés rencontrées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Difficulté de se libérer en raison d’obligations familiales</a:t>
            </a:r>
          </a:p>
          <a:p>
            <a:r>
              <a:rPr lang="fr-CA" dirty="0"/>
              <a:t>Nombre restreint d’intervenants se portant volontaires</a:t>
            </a:r>
          </a:p>
          <a:p>
            <a:r>
              <a:rPr lang="fr-CA" dirty="0"/>
              <a:t>Surcharge de travail des membres de l’équipe d’urgence</a:t>
            </a:r>
          </a:p>
          <a:p>
            <a:r>
              <a:rPr lang="fr-CA" dirty="0"/>
              <a:t>Surcharge de travail lors du retour à la vie normale</a:t>
            </a:r>
          </a:p>
          <a:p>
            <a:r>
              <a:rPr lang="fr-CA" dirty="0"/>
              <a:t>Refus des responsables de programmes à libérer leurs intervenants lors de situation de sinistre</a:t>
            </a:r>
          </a:p>
          <a:p>
            <a:r>
              <a:rPr lang="fr-CA" dirty="0"/>
              <a:t>Manque de collaboration et d’arrimage avec certains partenaires (outrepasse leur mandat) </a:t>
            </a:r>
          </a:p>
          <a:p>
            <a:r>
              <a:rPr lang="fr-CA" dirty="0"/>
              <a:t>Manque d’informations sur les situations problématiques</a:t>
            </a:r>
          </a:p>
          <a:p>
            <a:r>
              <a:rPr lang="fr-CA" dirty="0"/>
              <a:t>Manque d’outils pour intervenir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25</a:t>
            </a:fld>
            <a:endParaRPr lang="fr-C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  </a:t>
            </a:r>
            <a:r>
              <a:rPr lang="fr-CA" dirty="0">
                <a:solidFill>
                  <a:srgbClr val="7030A0"/>
                </a:solidFill>
              </a:rPr>
              <a:t>Difficultés rencontrées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Méconnaissance des partenaires quant aux rôles et fonctions des intervenants sociaux</a:t>
            </a:r>
          </a:p>
          <a:p>
            <a:r>
              <a:rPr lang="fr-CA" dirty="0"/>
              <a:t>Différences dans les manières d’agir auprès des sinistrés</a:t>
            </a:r>
          </a:p>
          <a:p>
            <a:r>
              <a:rPr lang="fr-CA" dirty="0"/>
              <a:t>Manque de reconnaissance de la profession  de la part des membres du corps médical</a:t>
            </a:r>
          </a:p>
          <a:p>
            <a:r>
              <a:rPr lang="fr-CA" dirty="0"/>
              <a:t>Difficulté à trouver des sources d’hébergement pour les personnes en détresse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26</a:t>
            </a:fld>
            <a:endParaRPr lang="fr-C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rgbClr val="7030A0"/>
                </a:solidFill>
              </a:rPr>
              <a:t>      Difficultés rencontrées  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/>
              <a:t>Remise en question de ses propres décisions et capacités à intervenir</a:t>
            </a:r>
          </a:p>
          <a:p>
            <a:r>
              <a:rPr lang="fr-CA" dirty="0"/>
              <a:t>Longévité de l’intervention: grande fatigue et épuisement émotionnel</a:t>
            </a:r>
          </a:p>
          <a:p>
            <a:r>
              <a:rPr lang="fr-CA" dirty="0"/>
              <a:t>Difficulté à rejoindre son supérieur ou d’autres membres de l’équipe</a:t>
            </a:r>
          </a:p>
          <a:p>
            <a:r>
              <a:rPr lang="fr-CA" dirty="0"/>
              <a:t>Absence d’espaces pour recevoir les individus affectées</a:t>
            </a:r>
          </a:p>
          <a:p>
            <a:r>
              <a:rPr lang="fr-CA" dirty="0"/>
              <a:t>Complexification des mécanismes de transmission des informations ou des demandes de permission  au sein des CSSS</a:t>
            </a:r>
          </a:p>
          <a:p>
            <a:r>
              <a:rPr lang="fr-CA" dirty="0"/>
              <a:t>Manque de contacts entre les membres de l’équipe d’urgence des CSSS</a:t>
            </a:r>
          </a:p>
          <a:p>
            <a:r>
              <a:rPr lang="fr-CA" dirty="0"/>
              <a:t>Changements fréquents dans les conditions d’admission au sein des organismes de la communauté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27</a:t>
            </a:fld>
            <a:endParaRPr lang="fr-C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 </a:t>
            </a:r>
            <a:r>
              <a:rPr lang="fr-CA" dirty="0">
                <a:solidFill>
                  <a:srgbClr val="7030A0"/>
                </a:solidFill>
              </a:rPr>
              <a:t>Difficultés rencontrées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CA" dirty="0"/>
              <a:t>Intervenir auprès:</a:t>
            </a:r>
          </a:p>
          <a:p>
            <a:r>
              <a:rPr lang="fr-CA" dirty="0"/>
              <a:t>Personnes souffrant de problèmes de santé mentale (non volontaires et à risque de désorganisation)</a:t>
            </a:r>
          </a:p>
          <a:p>
            <a:r>
              <a:rPr lang="fr-CA" dirty="0"/>
              <a:t>Personnes fortement intoxiquées (difficulté à évaluer la situation)</a:t>
            </a:r>
          </a:p>
          <a:p>
            <a:r>
              <a:rPr lang="fr-CA" dirty="0"/>
              <a:t>Des jeunes victimes(charge émotive fort élevée)</a:t>
            </a:r>
          </a:p>
          <a:p>
            <a:r>
              <a:rPr lang="fr-CA" dirty="0"/>
              <a:t>Minorités ethniques (manque de connaissances sur les us et coutumes et difficultés à communiquer)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28</a:t>
            </a:fld>
            <a:endParaRPr lang="fr-C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</a:t>
            </a:r>
            <a:r>
              <a:rPr lang="fr-CA" dirty="0">
                <a:solidFill>
                  <a:srgbClr val="7030A0"/>
                </a:solidFill>
              </a:rPr>
              <a:t>Difficultés rencontrées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CA" dirty="0"/>
              <a:t>Intervenir auprès:</a:t>
            </a:r>
          </a:p>
          <a:p>
            <a:r>
              <a:rPr lang="fr-CA" dirty="0"/>
              <a:t>Personnes aux prises avec des pertes de mémoire et des personnes âgées à mobilité réduite</a:t>
            </a:r>
          </a:p>
          <a:p>
            <a:r>
              <a:rPr lang="fr-CA" dirty="0"/>
              <a:t>Clients faisant preuve d’agressivité</a:t>
            </a:r>
          </a:p>
          <a:p>
            <a:r>
              <a:rPr lang="fr-CA" dirty="0"/>
              <a:t>Clients non-volontaires</a:t>
            </a:r>
          </a:p>
          <a:p>
            <a:r>
              <a:rPr lang="fr-CA" dirty="0"/>
              <a:t>Membres de l’entourage (très inquiets de la situation)</a:t>
            </a:r>
          </a:p>
          <a:p>
            <a:r>
              <a:rPr lang="fr-CA" dirty="0"/>
              <a:t>Personnes présentant plusieurs problématiques sociales</a:t>
            </a:r>
          </a:p>
          <a:p>
            <a:r>
              <a:rPr lang="fr-CA" dirty="0"/>
              <a:t>Personnes présentant un choc post-traumatique ou une trop grande charge émotive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29</a:t>
            </a:fld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7030A0"/>
                </a:solidFill>
              </a:rPr>
              <a:t>Plan de la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ClrTx/>
              <a:buAutoNum type="arabicPeriod"/>
            </a:pPr>
            <a:r>
              <a:rPr lang="fr-CA" sz="3800" dirty="0"/>
              <a:t>Mise en contexte de l’étude</a:t>
            </a:r>
          </a:p>
          <a:p>
            <a:pPr marL="514350" indent="-514350">
              <a:buNone/>
            </a:pPr>
            <a:r>
              <a:rPr lang="fr-CA" sz="2400" dirty="0"/>
              <a:t>1.1 Objectifs de l’étude</a:t>
            </a:r>
          </a:p>
          <a:p>
            <a:pPr marL="514350" indent="-514350">
              <a:buNone/>
            </a:pPr>
            <a:r>
              <a:rPr lang="fr-CA" sz="2400" dirty="0"/>
              <a:t>1.2 Déroulement de la recherche</a:t>
            </a:r>
          </a:p>
          <a:p>
            <a:pPr marL="514350" indent="-514350">
              <a:buNone/>
            </a:pPr>
            <a:r>
              <a:rPr lang="fr-CA" dirty="0"/>
              <a:t>2. </a:t>
            </a:r>
            <a:r>
              <a:rPr lang="fr-CA" sz="3800" dirty="0"/>
              <a:t>Principaux résultats</a:t>
            </a:r>
          </a:p>
          <a:p>
            <a:pPr marL="514350" indent="-514350">
              <a:buNone/>
            </a:pPr>
            <a:r>
              <a:rPr lang="fr-CA" sz="2400" dirty="0"/>
              <a:t>2.1  Types de tragédie ou de sinistre les plus souvent rencontrés</a:t>
            </a:r>
          </a:p>
          <a:p>
            <a:pPr marL="514350" indent="-514350">
              <a:buNone/>
            </a:pPr>
            <a:r>
              <a:rPr lang="fr-CA" sz="2400" dirty="0"/>
              <a:t>2.2  Rôles et responsabilités des intervenants</a:t>
            </a:r>
          </a:p>
          <a:p>
            <a:pPr marL="514350" indent="-514350">
              <a:buNone/>
            </a:pPr>
            <a:r>
              <a:rPr lang="fr-CA" sz="2400" dirty="0"/>
              <a:t>2.3  Qualités requises</a:t>
            </a:r>
          </a:p>
          <a:p>
            <a:pPr marL="514350" indent="-514350">
              <a:buNone/>
            </a:pPr>
            <a:r>
              <a:rPr lang="fr-CA" sz="2400" dirty="0"/>
              <a:t>2.4  Soutien offert aux intervenants</a:t>
            </a:r>
          </a:p>
          <a:p>
            <a:pPr marL="514350" indent="-514350">
              <a:buNone/>
            </a:pPr>
            <a:r>
              <a:rPr lang="fr-CA" sz="2400" dirty="0"/>
              <a:t>2.5  Partenariat avec les organismes de la communauté</a:t>
            </a:r>
          </a:p>
          <a:p>
            <a:pPr marL="514350" indent="-514350">
              <a:buNone/>
            </a:pPr>
            <a:r>
              <a:rPr lang="fr-CA" sz="2400" dirty="0"/>
              <a:t>2.6  Sources de satisfaction et d’insatisfaction</a:t>
            </a:r>
          </a:p>
          <a:p>
            <a:pPr marL="514350" indent="-514350">
              <a:buNone/>
            </a:pPr>
            <a:r>
              <a:rPr lang="fr-CA" sz="2400" dirty="0"/>
              <a:t>2.7  Difficultés rencontrées</a:t>
            </a:r>
          </a:p>
          <a:p>
            <a:pPr marL="514350" indent="-514350">
              <a:buNone/>
            </a:pPr>
            <a:r>
              <a:rPr lang="fr-CA" sz="2400" dirty="0"/>
              <a:t>2.8  Facteurs de risque et de protection</a:t>
            </a:r>
          </a:p>
          <a:p>
            <a:pPr marL="514350" indent="-514350">
              <a:buNone/>
            </a:pPr>
            <a:r>
              <a:rPr lang="fr-CA" sz="2400" dirty="0"/>
              <a:t>2.9  Retombées de l’intervention en situation de crise </a:t>
            </a:r>
          </a:p>
          <a:p>
            <a:pPr marL="514350" indent="-514350">
              <a:buNone/>
            </a:pPr>
            <a:r>
              <a:rPr lang="fr-CA" sz="2400" dirty="0"/>
              <a:t>2.10  Quelques données sur le volet quantitatif de la recherche</a:t>
            </a:r>
          </a:p>
          <a:p>
            <a:pPr marL="514350" indent="-514350">
              <a:buNone/>
            </a:pPr>
            <a:r>
              <a:rPr lang="fr-CA" sz="2400" dirty="0"/>
              <a:t>2.11  Recommandations</a:t>
            </a:r>
          </a:p>
          <a:p>
            <a:pPr marL="514350" indent="-514350">
              <a:buNone/>
            </a:pPr>
            <a:r>
              <a:rPr lang="fr-CA" sz="3500" dirty="0"/>
              <a:t>3</a:t>
            </a:r>
            <a:r>
              <a:rPr lang="fr-CA" sz="3800" dirty="0"/>
              <a:t>. 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3</a:t>
            </a:fld>
            <a:endParaRPr lang="fr-CA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</a:t>
            </a:r>
            <a:r>
              <a:rPr lang="fr-CA" dirty="0">
                <a:solidFill>
                  <a:srgbClr val="7030A0"/>
                </a:solidFill>
              </a:rPr>
              <a:t>Facteurs organisationnels    facilitant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32447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Offrir la formation du MSSS sur une base régulière</a:t>
            </a:r>
          </a:p>
          <a:p>
            <a:r>
              <a:rPr lang="fr-CA" dirty="0"/>
              <a:t>Soutien des ASSS pour la formation</a:t>
            </a:r>
          </a:p>
          <a:p>
            <a:r>
              <a:rPr lang="fr-CA" dirty="0"/>
              <a:t>Supervision clinique</a:t>
            </a:r>
          </a:p>
          <a:p>
            <a:r>
              <a:rPr lang="fr-CA" dirty="0"/>
              <a:t>Être bien informé de la situation</a:t>
            </a:r>
          </a:p>
          <a:p>
            <a:r>
              <a:rPr lang="fr-CA" dirty="0"/>
              <a:t>Réception de consignes claires</a:t>
            </a:r>
          </a:p>
          <a:p>
            <a:r>
              <a:rPr lang="fr-CA" dirty="0"/>
              <a:t>La présence d’un coordonnateur qui guide les intervenants</a:t>
            </a:r>
          </a:p>
          <a:p>
            <a:r>
              <a:rPr lang="fr-CA" dirty="0"/>
              <a:t>Proximité avec la communauté (obtention rapide d’informations)</a:t>
            </a:r>
          </a:p>
          <a:p>
            <a:r>
              <a:rPr lang="fr-CA" dirty="0"/>
              <a:t>Occasions de verbaliser ses émotions avec ses collègues</a:t>
            </a:r>
          </a:p>
          <a:p>
            <a:pPr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30</a:t>
            </a:fld>
            <a:endParaRPr lang="fr-C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rgbClr val="7030A0"/>
                </a:solidFill>
              </a:rPr>
              <a:t>Facteurs organisationnels facilitant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176463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Reconnaissance officielle du travail des membres de l’équipe d’urgence</a:t>
            </a:r>
          </a:p>
          <a:p>
            <a:r>
              <a:rPr lang="fr-CA" dirty="0"/>
              <a:t>Volontariat des intervenants pour la garde sociale et pour l’équipe des mesures d’urgence</a:t>
            </a:r>
          </a:p>
          <a:p>
            <a:r>
              <a:rPr lang="fr-CA" dirty="0"/>
              <a:t>Stabilité de l’équipe des mesures d’urgence</a:t>
            </a:r>
          </a:p>
          <a:p>
            <a:r>
              <a:rPr lang="fr-CA" dirty="0"/>
              <a:t>Possibilité d’aménager son horaire de travail</a:t>
            </a:r>
          </a:p>
          <a:p>
            <a:r>
              <a:rPr lang="fr-CA" dirty="0"/>
              <a:t>Intervenir en équipe </a:t>
            </a:r>
          </a:p>
          <a:p>
            <a:r>
              <a:rPr lang="fr-CA" dirty="0"/>
              <a:t>Assurer la sécurité des intervenants</a:t>
            </a:r>
          </a:p>
          <a:p>
            <a:r>
              <a:rPr lang="fr-CA" dirty="0"/>
              <a:t>Bonne collaboration avec les partenaires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31</a:t>
            </a:fld>
            <a:endParaRPr lang="fr-C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rgbClr val="7030A0"/>
                </a:solidFill>
              </a:rPr>
              <a:t>Facteurs organisationnels facilitant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176463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Disposition d’outils: journal de bord, téléphone cellulaire, guides d’intervention, documentation, équipement adapté</a:t>
            </a:r>
          </a:p>
          <a:p>
            <a:r>
              <a:rPr lang="fr-CA" dirty="0"/>
              <a:t>Port de dossards</a:t>
            </a:r>
          </a:p>
          <a:p>
            <a:r>
              <a:rPr lang="fr-CA" dirty="0"/>
              <a:t>Présence d’un lieu propice pour intervenir individuellement auprès de certaines victimes ou proches</a:t>
            </a:r>
          </a:p>
          <a:p>
            <a:r>
              <a:rPr lang="fr-CA" dirty="0"/>
              <a:t>Rencontres régulières au cours de l’année de l’équipe des mesures d’urgences</a:t>
            </a:r>
          </a:p>
          <a:p>
            <a:r>
              <a:rPr lang="fr-CA" dirty="0"/>
              <a:t>Délestage des tâches régulières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32</a:t>
            </a:fld>
            <a:endParaRPr lang="fr-C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>
                <a:solidFill>
                  <a:srgbClr val="7030A0"/>
                </a:solidFill>
              </a:rPr>
              <a:t>Facteurs organisationnels facilitant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1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CA" b="1" dirty="0"/>
              <a:t>Qualités des supérieurs</a:t>
            </a:r>
            <a:r>
              <a:rPr lang="fr-CA" dirty="0"/>
              <a:t>:</a:t>
            </a:r>
          </a:p>
          <a:p>
            <a:r>
              <a:rPr lang="fr-CA" dirty="0"/>
              <a:t>Ouverture, compréhension, souplesse et sentiment de confiance face à ses intervenants</a:t>
            </a:r>
          </a:p>
          <a:p>
            <a:r>
              <a:rPr lang="fr-CA" dirty="0"/>
              <a:t>Formés en tant que cliniciens et non pas seulement en tant que gestionnaires</a:t>
            </a:r>
          </a:p>
          <a:p>
            <a:pPr>
              <a:buNone/>
            </a:pPr>
            <a:r>
              <a:rPr lang="fr-CA" b="1" dirty="0"/>
              <a:t>Comportements des supérieurs</a:t>
            </a:r>
            <a:r>
              <a:rPr lang="fr-CA" dirty="0"/>
              <a:t>:</a:t>
            </a:r>
          </a:p>
          <a:p>
            <a:r>
              <a:rPr lang="fr-CA" dirty="0"/>
              <a:t>Disponible et à l’écoute des intervenants</a:t>
            </a:r>
          </a:p>
          <a:p>
            <a:r>
              <a:rPr lang="fr-CA" dirty="0"/>
              <a:t>À l’affût de ce que peuvent vivre les intervenants</a:t>
            </a:r>
          </a:p>
          <a:p>
            <a:r>
              <a:rPr lang="fr-CA" dirty="0"/>
              <a:t>S’assurer que les intervenants ne sont pas épuisés </a:t>
            </a:r>
          </a:p>
          <a:p>
            <a:r>
              <a:rPr lang="fr-CA" dirty="0"/>
              <a:t>Soutien lors des demandes de congé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33</a:t>
            </a:fld>
            <a:endParaRPr lang="fr-CA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7030A0"/>
                </a:solidFill>
              </a:rPr>
              <a:t>Facteurs personnels facilitant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Expérience acquise dans le domaine de l’intervention en situation de crise</a:t>
            </a:r>
          </a:p>
          <a:p>
            <a:r>
              <a:rPr lang="fr-CA" dirty="0"/>
              <a:t>Adoption de bonnes habitudes de vie</a:t>
            </a:r>
          </a:p>
          <a:p>
            <a:r>
              <a:rPr lang="fr-CA" dirty="0"/>
              <a:t>Stabilité dans sa vie personnelle et émotionnelle</a:t>
            </a:r>
          </a:p>
          <a:p>
            <a:r>
              <a:rPr lang="fr-CA" dirty="0"/>
              <a:t>Capacité à prendre soin de soi-même</a:t>
            </a:r>
          </a:p>
          <a:p>
            <a:r>
              <a:rPr lang="fr-CA" dirty="0"/>
              <a:t>Capacité à lâcher-prise</a:t>
            </a:r>
          </a:p>
          <a:p>
            <a:r>
              <a:rPr lang="fr-CA" dirty="0"/>
              <a:t>Capacité à garder une distance émotive face aux situations</a:t>
            </a:r>
          </a:p>
          <a:p>
            <a:r>
              <a:rPr lang="fr-CA" dirty="0"/>
              <a:t>Capacité à mettre ses limites</a:t>
            </a:r>
          </a:p>
          <a:p>
            <a:r>
              <a:rPr lang="fr-CA" dirty="0"/>
              <a:t>Soutien des membres de sa famille</a:t>
            </a:r>
          </a:p>
          <a:p>
            <a:r>
              <a:rPr lang="fr-CA" dirty="0"/>
              <a:t>Utilisation de techniques de relaxation</a:t>
            </a:r>
          </a:p>
          <a:p>
            <a:pPr>
              <a:buNone/>
            </a:pP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34</a:t>
            </a:fld>
            <a:endParaRPr lang="fr-C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>
                <a:solidFill>
                  <a:srgbClr val="7030A0"/>
                </a:solidFill>
              </a:rPr>
              <a:t>Facteurs personnels qui peuvent nuire au travail des 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/>
              <a:t>Manque d’expérience des intervenants en intervention en situation de crise</a:t>
            </a:r>
          </a:p>
          <a:p>
            <a:r>
              <a:rPr lang="fr-CA" dirty="0"/>
              <a:t>Intervenir rarement en cas de sinistre</a:t>
            </a:r>
          </a:p>
          <a:p>
            <a:r>
              <a:rPr lang="fr-CA" dirty="0"/>
              <a:t>Difficulté à gérer son stress</a:t>
            </a:r>
          </a:p>
          <a:p>
            <a:r>
              <a:rPr lang="fr-CA" dirty="0"/>
              <a:t>Difficulté à mettre ses limites</a:t>
            </a:r>
          </a:p>
          <a:p>
            <a:r>
              <a:rPr lang="fr-CA" dirty="0"/>
              <a:t>Difficulté à gérer l’inconnu</a:t>
            </a:r>
          </a:p>
          <a:p>
            <a:r>
              <a:rPr lang="fr-CA" dirty="0"/>
              <a:t>Le fait d’être soi-même sinistré</a:t>
            </a:r>
          </a:p>
          <a:p>
            <a:r>
              <a:rPr lang="fr-CA" dirty="0"/>
              <a:t>Avoir des attentes trop élevées envers soi-même</a:t>
            </a:r>
          </a:p>
          <a:p>
            <a:r>
              <a:rPr lang="fr-CA" dirty="0"/>
              <a:t>Vivre des situations difficiles</a:t>
            </a:r>
          </a:p>
          <a:p>
            <a:r>
              <a:rPr lang="fr-CA" dirty="0"/>
              <a:t>Avoir vécu des situations similaires aux victimes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35</a:t>
            </a:fld>
            <a:endParaRPr lang="fr-C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>
                <a:solidFill>
                  <a:srgbClr val="7030A0"/>
                </a:solidFill>
              </a:rPr>
              <a:t>Facteurs organisationnels qui peuvent nuire au travail des 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248472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Le fait d’obliger les intervenants à intervenir</a:t>
            </a:r>
          </a:p>
          <a:p>
            <a:r>
              <a:rPr lang="fr-CA" dirty="0"/>
              <a:t>Manque de mises à jour dans les formations offertes aux intervenants</a:t>
            </a:r>
          </a:p>
          <a:p>
            <a:r>
              <a:rPr lang="fr-CA" dirty="0"/>
              <a:t>Absence </a:t>
            </a:r>
            <a:r>
              <a:rPr lang="fr-CA"/>
              <a:t>de pratique </a:t>
            </a:r>
            <a:r>
              <a:rPr lang="fr-CA" dirty="0"/>
              <a:t>sur le terrain</a:t>
            </a:r>
          </a:p>
          <a:p>
            <a:r>
              <a:rPr lang="fr-CA" dirty="0"/>
              <a:t>Structure top-down (délais dans les prises de décision)</a:t>
            </a:r>
          </a:p>
          <a:p>
            <a:r>
              <a:rPr lang="fr-CA" dirty="0"/>
              <a:t>Manque de matériel à la disposition des intervenants</a:t>
            </a:r>
          </a:p>
          <a:p>
            <a:r>
              <a:rPr lang="fr-CA" dirty="0"/>
              <a:t>Manque de reconnaissance du travail accompli</a:t>
            </a:r>
          </a:p>
          <a:p>
            <a:r>
              <a:rPr lang="fr-CA" dirty="0"/>
              <a:t>Manque de supervision et de soutien clinique</a:t>
            </a:r>
          </a:p>
          <a:p>
            <a:r>
              <a:rPr lang="fr-CA" dirty="0"/>
              <a:t>Absence  de rencontres régulières de l’équipe d’urgence </a:t>
            </a:r>
          </a:p>
          <a:p>
            <a:r>
              <a:rPr lang="fr-CA" dirty="0"/>
              <a:t>Roulement du personnel et des gestionnaires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36</a:t>
            </a:fld>
            <a:endParaRPr lang="fr-C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>
                <a:solidFill>
                  <a:srgbClr val="7030A0"/>
                </a:solidFill>
              </a:rPr>
              <a:t>Retombées professionnelles positives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92487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Possibilité de sortir de la routine habituelle</a:t>
            </a:r>
          </a:p>
          <a:p>
            <a:r>
              <a:rPr lang="fr-CA" dirty="0"/>
              <a:t>Diversification de sa pratique</a:t>
            </a:r>
          </a:p>
          <a:p>
            <a:r>
              <a:rPr lang="fr-CA" dirty="0"/>
              <a:t>Découvertes de nouvelles façons de travailler</a:t>
            </a:r>
          </a:p>
          <a:p>
            <a:r>
              <a:rPr lang="fr-CA" dirty="0"/>
              <a:t>Découverte de forces insoupçonnées</a:t>
            </a:r>
          </a:p>
          <a:p>
            <a:r>
              <a:rPr lang="fr-CA" dirty="0"/>
              <a:t>Le fait de vivre de nouvelles expériences stimulantes</a:t>
            </a:r>
          </a:p>
          <a:p>
            <a:r>
              <a:rPr lang="fr-CA" dirty="0"/>
              <a:t>Acquisition d’une plus grande confiance dans ses capacités professionnelles et dans ses habiletés à gérer son stress</a:t>
            </a:r>
          </a:p>
          <a:p>
            <a:r>
              <a:rPr lang="fr-CA" dirty="0"/>
              <a:t>Développement de nouvelles habiletés professionnelles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37</a:t>
            </a:fld>
            <a:endParaRPr lang="fr-C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>
                <a:solidFill>
                  <a:srgbClr val="7030A0"/>
                </a:solidFill>
              </a:rPr>
              <a:t>Retombées professionnelles positives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Développement de nouvelles connaissances face à des problématiques ou à de nouvelles clientèles</a:t>
            </a:r>
          </a:p>
          <a:p>
            <a:r>
              <a:rPr lang="fr-CA" dirty="0"/>
              <a:t>Modification des perceptions négatives face à certains types de clientèles</a:t>
            </a:r>
          </a:p>
          <a:p>
            <a:r>
              <a:rPr lang="fr-CA" dirty="0"/>
              <a:t>Solidification des équipes, resserrement des liens entre les intervenants</a:t>
            </a:r>
          </a:p>
          <a:p>
            <a:r>
              <a:rPr lang="fr-CA" dirty="0"/>
              <a:t>Plus grande reconnaissance du rôle des IS 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38</a:t>
            </a:fld>
            <a:endParaRPr lang="fr-C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>
                <a:solidFill>
                  <a:srgbClr val="7030A0"/>
                </a:solidFill>
              </a:rPr>
              <a:t>Retombées personnelles positives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92487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Remise en question de ses valeurs personnelles</a:t>
            </a:r>
          </a:p>
          <a:p>
            <a:r>
              <a:rPr lang="fr-CA" dirty="0"/>
              <a:t>Modification face au sens accordé à la vie et à ses proches</a:t>
            </a:r>
          </a:p>
          <a:p>
            <a:r>
              <a:rPr lang="fr-CA" dirty="0"/>
              <a:t>Recul face à ses propres problèmes personnels</a:t>
            </a:r>
          </a:p>
          <a:p>
            <a:r>
              <a:rPr lang="fr-CA" dirty="0"/>
              <a:t>Reconnaissance de la nécessité de bien prendre soin de soi et de ses proches</a:t>
            </a:r>
          </a:p>
          <a:p>
            <a:r>
              <a:rPr lang="fr-CA" dirty="0"/>
              <a:t>Plus grande confiance en l’humanité</a:t>
            </a:r>
          </a:p>
          <a:p>
            <a:r>
              <a:rPr lang="fr-CA" dirty="0"/>
              <a:t>Diminution de son sentiment d’impuissance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39</a:t>
            </a:fld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7030A0"/>
                </a:solidFill>
              </a:rPr>
              <a:t>Mise en contexte de l’étude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Étude financée par le CRSH</a:t>
            </a:r>
          </a:p>
          <a:p>
            <a:r>
              <a:rPr lang="fr-CA" dirty="0"/>
              <a:t>Collecte sur le terrain: 2012-2013</a:t>
            </a:r>
          </a:p>
          <a:p>
            <a:r>
              <a:rPr lang="fr-CA" dirty="0"/>
              <a:t>Étude mixte</a:t>
            </a:r>
          </a:p>
          <a:p>
            <a:r>
              <a:rPr lang="fr-CA" dirty="0"/>
              <a:t>Différents types de répondants: </a:t>
            </a:r>
          </a:p>
          <a:p>
            <a:pPr lvl="1">
              <a:buFont typeface="Wingdings" pitchFamily="2" charset="2"/>
              <a:buChar char="v"/>
            </a:pPr>
            <a:r>
              <a:rPr lang="fr-CA" sz="3000" dirty="0"/>
              <a:t>Gestionnaire d’Agences de santé et de service sociaux (ASSS)</a:t>
            </a:r>
          </a:p>
          <a:p>
            <a:pPr lvl="1">
              <a:buFont typeface="Wingdings" pitchFamily="2" charset="2"/>
              <a:buChar char="v"/>
            </a:pPr>
            <a:r>
              <a:rPr lang="fr-CA" sz="3000" dirty="0"/>
              <a:t>Responsable local du volet psychosocial</a:t>
            </a:r>
          </a:p>
          <a:p>
            <a:pPr lvl="1">
              <a:buFont typeface="Wingdings" pitchFamily="2" charset="2"/>
              <a:buChar char="v"/>
            </a:pPr>
            <a:r>
              <a:rPr lang="fr-CA" sz="3000" dirty="0"/>
              <a:t>Intervenants psychosociaux des équipes d’urgence </a:t>
            </a:r>
          </a:p>
          <a:p>
            <a:pPr>
              <a:buNone/>
            </a:pPr>
            <a:r>
              <a:rPr lang="fr-CA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>
                <a:solidFill>
                  <a:srgbClr val="7030A0"/>
                </a:solidFill>
              </a:rPr>
              <a:t>Retombées professionnelles négatives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92487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Stress élevé</a:t>
            </a:r>
          </a:p>
          <a:p>
            <a:r>
              <a:rPr lang="fr-CA" dirty="0"/>
              <a:t>Charge de travail augmentée</a:t>
            </a:r>
          </a:p>
          <a:p>
            <a:r>
              <a:rPr lang="fr-CA" dirty="0"/>
              <a:t>Chamboulement de son horaire de travail  </a:t>
            </a:r>
          </a:p>
          <a:p>
            <a:r>
              <a:rPr lang="fr-CA" dirty="0"/>
              <a:t>Diminution de son niveau d’empathie</a:t>
            </a:r>
          </a:p>
          <a:p>
            <a:r>
              <a:rPr lang="fr-CA" dirty="0"/>
              <a:t>Effritement de la compassion </a:t>
            </a:r>
          </a:p>
          <a:p>
            <a:r>
              <a:rPr lang="fr-CA" dirty="0"/>
              <a:t>Apparition de symptômes de fatigue et d’épuisement professionnel</a:t>
            </a:r>
          </a:p>
          <a:p>
            <a:r>
              <a:rPr lang="fr-CA" dirty="0"/>
              <a:t>Perte d’intérêt face à son travail habituel et à sa routine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40</a:t>
            </a:fld>
            <a:endParaRPr lang="fr-CA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7016"/>
          </a:xfrm>
        </p:spPr>
        <p:txBody>
          <a:bodyPr/>
          <a:lstStyle/>
          <a:p>
            <a:pPr algn="ctr"/>
            <a:r>
              <a:rPr lang="fr-CA" dirty="0">
                <a:solidFill>
                  <a:srgbClr val="7030A0"/>
                </a:solidFill>
              </a:rPr>
              <a:t>Retombées personnelles négatives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4464496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Avec avancement en âge: plus de difficultés à récupérer </a:t>
            </a:r>
          </a:p>
          <a:p>
            <a:r>
              <a:rPr lang="fr-CA" dirty="0"/>
              <a:t>Contre-transfert des problèmes rencontrés</a:t>
            </a:r>
          </a:p>
          <a:p>
            <a:r>
              <a:rPr lang="fr-CA" dirty="0"/>
              <a:t>Apparition de symptômes physiques</a:t>
            </a:r>
          </a:p>
          <a:p>
            <a:r>
              <a:rPr lang="fr-CA" dirty="0"/>
              <a:t>Fragilisation du système immunitaire</a:t>
            </a:r>
          </a:p>
          <a:p>
            <a:r>
              <a:rPr lang="fr-CA" dirty="0"/>
              <a:t>Possibilité de développer du stress post-traumatique (traumatisme vicariant) et des symptômes d’ anxiété</a:t>
            </a:r>
          </a:p>
          <a:p>
            <a:r>
              <a:rPr lang="fr-CA" dirty="0"/>
              <a:t>Prise de congé de maladie</a:t>
            </a:r>
          </a:p>
          <a:p>
            <a:r>
              <a:rPr lang="fr-CA" dirty="0"/>
              <a:t>Manque de temps pour sa propre famille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41</a:t>
            </a:fld>
            <a:endParaRPr lang="fr-CA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>
                <a:solidFill>
                  <a:srgbClr val="7030A0"/>
                </a:solidFill>
              </a:rPr>
              <a:t>   Quelques données quantitatives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36504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26, 8 % des IS présentent une détresse psychologique si l’on tient compte de l’âge et du sexe. </a:t>
            </a:r>
          </a:p>
          <a:p>
            <a:r>
              <a:rPr lang="fr-CA" dirty="0"/>
              <a:t>31 % considèrent que son réseau de soutien social est moyen ou faible</a:t>
            </a:r>
          </a:p>
          <a:p>
            <a:pPr>
              <a:buNone/>
            </a:pPr>
            <a:r>
              <a:rPr lang="fr-CA" dirty="0">
                <a:solidFill>
                  <a:srgbClr val="C00000"/>
                </a:solidFill>
              </a:rPr>
              <a:t>Épuisement professionnel modéré</a:t>
            </a:r>
            <a:r>
              <a:rPr lang="fr-CA" dirty="0"/>
              <a:t>: (</a:t>
            </a:r>
            <a:r>
              <a:rPr lang="fr-CA" dirty="0" err="1"/>
              <a:t>Maslach</a:t>
            </a:r>
            <a:r>
              <a:rPr lang="fr-CA" dirty="0"/>
              <a:t> </a:t>
            </a:r>
            <a:r>
              <a:rPr lang="fr-CA" dirty="0" err="1"/>
              <a:t>Burnout</a:t>
            </a:r>
            <a:r>
              <a:rPr lang="fr-CA" dirty="0"/>
              <a:t> </a:t>
            </a:r>
            <a:r>
              <a:rPr lang="fr-CA" dirty="0" err="1"/>
              <a:t>Inventory</a:t>
            </a:r>
            <a:r>
              <a:rPr lang="fr-CA" dirty="0"/>
              <a:t>)</a:t>
            </a:r>
          </a:p>
          <a:p>
            <a:r>
              <a:rPr lang="fr-CA" dirty="0"/>
              <a:t>Entre 21,1 % et 28, 4 % selon les trois items mesurés (épuisement, dépersonnalisation et accomplissement personnel </a:t>
            </a:r>
          </a:p>
          <a:p>
            <a:pPr>
              <a:buNone/>
            </a:pPr>
            <a:r>
              <a:rPr lang="fr-CA" dirty="0">
                <a:solidFill>
                  <a:srgbClr val="C00000"/>
                </a:solidFill>
              </a:rPr>
              <a:t>Épuisement professionnel élevé:</a:t>
            </a:r>
          </a:p>
          <a:p>
            <a:r>
              <a:rPr lang="fr-CA" dirty="0"/>
              <a:t>Entre 8,2 et 11, 4 % selon les trois items mesurés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42</a:t>
            </a:fld>
            <a:endParaRPr lang="fr-CA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>
              <a:defRPr/>
            </a:pPr>
            <a:r>
              <a:rPr lang="fr-CA" sz="3200" dirty="0">
                <a:solidFill>
                  <a:srgbClr val="7030A0"/>
                </a:solidFill>
              </a:rPr>
              <a:t>Quelques données quantitatives</a:t>
            </a:r>
            <a:endParaRPr lang="fr-CA" sz="3200" dirty="0">
              <a:solidFill>
                <a:srgbClr val="7030A0"/>
              </a:solidFill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4038600" cy="5102002"/>
          </a:xfrm>
        </p:spPr>
        <p:txBody>
          <a:bodyPr/>
          <a:lstStyle/>
          <a:p>
            <a:pPr>
              <a:buNone/>
            </a:pPr>
            <a:r>
              <a:rPr lang="fr-CA" sz="2400" dirty="0"/>
              <a:t>Emploi habituel (n=291)</a:t>
            </a:r>
          </a:p>
          <a:p>
            <a:pPr>
              <a:buNone/>
            </a:pPr>
            <a:r>
              <a:rPr lang="fr-CA" sz="2000" dirty="0">
                <a:solidFill>
                  <a:srgbClr val="C00000"/>
                </a:solidFill>
              </a:rPr>
              <a:t>Mesure du stress psychologique:</a:t>
            </a:r>
          </a:p>
          <a:p>
            <a:pPr>
              <a:buNone/>
            </a:pPr>
            <a:r>
              <a:rPr lang="fr-CA" sz="1800" dirty="0"/>
              <a:t>Plus que la moyenne: 39,5 %</a:t>
            </a:r>
          </a:p>
          <a:p>
            <a:pPr>
              <a:buNone/>
            </a:pPr>
            <a:r>
              <a:rPr lang="fr-CA" sz="1800" dirty="0"/>
              <a:t>Stress extrême: 5,5 %</a:t>
            </a:r>
          </a:p>
          <a:p>
            <a:pPr>
              <a:buNone/>
            </a:pPr>
            <a:endParaRPr lang="fr-CA" sz="1800" dirty="0"/>
          </a:p>
          <a:p>
            <a:pPr>
              <a:buNone/>
            </a:pPr>
            <a:r>
              <a:rPr lang="fr-CA" sz="2000" dirty="0">
                <a:solidFill>
                  <a:srgbClr val="C00000"/>
                </a:solidFill>
              </a:rPr>
              <a:t>Risque d’épuisement professionnel:</a:t>
            </a:r>
          </a:p>
          <a:p>
            <a:pPr>
              <a:buNone/>
            </a:pPr>
            <a:r>
              <a:rPr lang="fr-CA" sz="1800" dirty="0"/>
              <a:t>Risque moyen: 38,6 %</a:t>
            </a:r>
          </a:p>
          <a:p>
            <a:pPr>
              <a:buNone/>
            </a:pPr>
            <a:endParaRPr lang="fr-CA" sz="1800" dirty="0"/>
          </a:p>
          <a:p>
            <a:pPr>
              <a:buNone/>
            </a:pPr>
            <a:r>
              <a:rPr lang="fr-CA" sz="2000" dirty="0">
                <a:solidFill>
                  <a:srgbClr val="C00000"/>
                </a:solidFill>
              </a:rPr>
              <a:t>Traumatisme vicariant:</a:t>
            </a:r>
          </a:p>
          <a:p>
            <a:pPr>
              <a:buNone/>
            </a:pPr>
            <a:r>
              <a:rPr lang="fr-CA" sz="1800" dirty="0"/>
              <a:t>Risque moyen: 21, 0 %</a:t>
            </a:r>
          </a:p>
          <a:p>
            <a:pPr>
              <a:buNone/>
            </a:pPr>
            <a:endParaRPr lang="fr-CA" sz="1800" dirty="0"/>
          </a:p>
          <a:p>
            <a:pPr>
              <a:buNone/>
            </a:pPr>
            <a:r>
              <a:rPr lang="fr-CA" sz="2000" dirty="0">
                <a:solidFill>
                  <a:srgbClr val="C00000"/>
                </a:solidFill>
              </a:rPr>
              <a:t>Satisfaction de compassion:</a:t>
            </a:r>
            <a:endParaRPr lang="fr-CA" sz="2000" dirty="0"/>
          </a:p>
          <a:p>
            <a:pPr>
              <a:buNone/>
            </a:pPr>
            <a:r>
              <a:rPr lang="fr-CA" sz="1800" dirty="0"/>
              <a:t>Risque moyen: 54, 7 %</a:t>
            </a:r>
          </a:p>
          <a:p>
            <a:pPr>
              <a:buNone/>
            </a:pPr>
            <a:r>
              <a:rPr lang="fr-CA" sz="1800" dirty="0"/>
              <a:t>Risque élevé: 45,3 %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0"/>
          </p:nvPr>
        </p:nvSpPr>
        <p:spPr>
          <a:xfrm>
            <a:off x="4643438" y="1052736"/>
            <a:ext cx="4038600" cy="5102003"/>
          </a:xfrm>
        </p:spPr>
        <p:txBody>
          <a:bodyPr/>
          <a:lstStyle/>
          <a:p>
            <a:pPr>
              <a:buNone/>
            </a:pPr>
            <a:r>
              <a:rPr lang="fr-CA" sz="2400" dirty="0"/>
              <a:t>Lors du dernier sinistre (n=171)</a:t>
            </a:r>
          </a:p>
          <a:p>
            <a:pPr>
              <a:buNone/>
            </a:pPr>
            <a:r>
              <a:rPr lang="fr-CA" sz="2000" dirty="0">
                <a:solidFill>
                  <a:srgbClr val="C00000"/>
                </a:solidFill>
              </a:rPr>
              <a:t>Mesure du stress psychologique:</a:t>
            </a:r>
          </a:p>
          <a:p>
            <a:pPr>
              <a:buNone/>
            </a:pPr>
            <a:r>
              <a:rPr lang="fr-CA" sz="1800" dirty="0"/>
              <a:t>Plus que la moyenne: 28,7 %</a:t>
            </a:r>
          </a:p>
          <a:p>
            <a:pPr>
              <a:buNone/>
            </a:pPr>
            <a:r>
              <a:rPr lang="fr-CA" sz="1800" dirty="0"/>
              <a:t>Stress extrême: 2,9 %</a:t>
            </a:r>
          </a:p>
          <a:p>
            <a:pPr>
              <a:buNone/>
            </a:pPr>
            <a:endParaRPr lang="fr-CA" sz="1800" dirty="0"/>
          </a:p>
          <a:p>
            <a:pPr>
              <a:buNone/>
            </a:pPr>
            <a:endParaRPr lang="fr-CA" sz="1800" dirty="0"/>
          </a:p>
          <a:p>
            <a:pPr>
              <a:buNone/>
            </a:pPr>
            <a:r>
              <a:rPr lang="fr-CA" sz="2000" dirty="0">
                <a:solidFill>
                  <a:srgbClr val="C00000"/>
                </a:solidFill>
              </a:rPr>
              <a:t>Fatigue de compassion:</a:t>
            </a:r>
          </a:p>
          <a:p>
            <a:pPr>
              <a:buNone/>
            </a:pPr>
            <a:r>
              <a:rPr lang="fr-CA" sz="1800" dirty="0"/>
              <a:t>Risque modéré: 19, 3 %</a:t>
            </a:r>
          </a:p>
          <a:p>
            <a:pPr>
              <a:buNone/>
            </a:pPr>
            <a:r>
              <a:rPr lang="fr-CA" sz="1800" dirty="0"/>
              <a:t>Certains risques: 67, 8 %</a:t>
            </a:r>
          </a:p>
          <a:p>
            <a:pPr>
              <a:buNone/>
            </a:pPr>
            <a:r>
              <a:rPr lang="fr-CA" sz="1800" dirty="0"/>
              <a:t>Risques minimaux:  12, 9 %</a:t>
            </a:r>
          </a:p>
          <a:p>
            <a:pPr>
              <a:defRPr/>
            </a:pPr>
            <a:endParaRPr lang="fr-CA" dirty="0">
              <a:ea typeface="+mn-e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200" dirty="0">
                <a:solidFill>
                  <a:srgbClr val="7030A0"/>
                </a:solidFill>
              </a:rPr>
              <a:t>Recommandations des intervenants: </a:t>
            </a:r>
            <a:br>
              <a:rPr lang="fr-CA" sz="3200" dirty="0">
                <a:solidFill>
                  <a:srgbClr val="7030A0"/>
                </a:solidFill>
              </a:rPr>
            </a:br>
            <a:r>
              <a:rPr lang="fr-CA" sz="3200" b="1" dirty="0">
                <a:solidFill>
                  <a:srgbClr val="7030A0"/>
                </a:solidFill>
              </a:rPr>
              <a:t>Phase de prévention et de préparation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r-CA" dirty="0"/>
              <a:t>Offrir aux membres des équipes d’urgence diverses formations et des mises à jour des connaissances sur les meilleures pratiques.</a:t>
            </a:r>
            <a:endParaRPr lang="fr-FR" dirty="0"/>
          </a:p>
          <a:p>
            <a:pPr lvl="0"/>
            <a:r>
              <a:rPr lang="fr-CA" dirty="0"/>
              <a:t> Faire plus d’exercices concrets (ex. : simulations).</a:t>
            </a:r>
            <a:endParaRPr lang="fr-FR" dirty="0"/>
          </a:p>
          <a:p>
            <a:pPr lvl="0"/>
            <a:r>
              <a:rPr lang="fr-CA" dirty="0"/>
              <a:t>Assurer une meilleure coordination des programmes de mesures d’urgence et offrir un meilleur soutien aux équipes de mesures d’urgence des CSSS. </a:t>
            </a:r>
            <a:endParaRPr lang="fr-FR" dirty="0"/>
          </a:p>
          <a:p>
            <a:pPr lvl="0"/>
            <a:r>
              <a:rPr lang="fr-CA" dirty="0"/>
              <a:t>Transférer les connaissances existantes au sein des CSSS.</a:t>
            </a:r>
            <a:endParaRPr lang="fr-FR" dirty="0"/>
          </a:p>
          <a:p>
            <a:pPr lvl="0"/>
            <a:r>
              <a:rPr lang="fr-CA" dirty="0"/>
              <a:t>Organiser des rencontres régulières avec des représentants des Agences régionales des services de santé et des services sociaux.</a:t>
            </a:r>
            <a:endParaRPr lang="fr-FR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44</a:t>
            </a:fld>
            <a:endParaRPr lang="fr-CA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200" dirty="0">
                <a:solidFill>
                  <a:srgbClr val="7030A0"/>
                </a:solidFill>
              </a:rPr>
              <a:t>Recommandations des intervenants: </a:t>
            </a:r>
            <a:br>
              <a:rPr lang="fr-CA" sz="3200" dirty="0">
                <a:solidFill>
                  <a:srgbClr val="7030A0"/>
                </a:solidFill>
              </a:rPr>
            </a:br>
            <a:r>
              <a:rPr lang="fr-CA" sz="3200" b="1" dirty="0">
                <a:solidFill>
                  <a:srgbClr val="7030A0"/>
                </a:solidFill>
              </a:rPr>
              <a:t>Phase de prévention et de préparation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r-CA" dirty="0"/>
              <a:t>Organiser annuellement plus de rencontres d’équipe dans les CSSS pour les intervenants qui font de la garde sociale ou qui sont membres de l’équipe d’urgence.</a:t>
            </a:r>
            <a:endParaRPr lang="fr-FR" dirty="0"/>
          </a:p>
          <a:p>
            <a:pPr lvl="0"/>
            <a:r>
              <a:rPr lang="fr-CA" dirty="0"/>
              <a:t>Conscientiser les gestionnaires sur les divers enjeux de l’intervention en situation de crise, de tragédie ou de sinistre ainsi que sur le vécu des intervenants qui travaillent dans ce domaine.</a:t>
            </a:r>
            <a:endParaRPr lang="fr-FR" dirty="0"/>
          </a:p>
          <a:p>
            <a:pPr lvl="0"/>
            <a:r>
              <a:rPr lang="fr-CA" dirty="0"/>
              <a:t>Sensibiliser les médecins et les gestionnaires de programmes sur le rôle des IS. </a:t>
            </a:r>
            <a:endParaRPr lang="fr-FR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45</a:t>
            </a:fld>
            <a:endParaRPr lang="fr-CA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200" dirty="0">
                <a:solidFill>
                  <a:srgbClr val="7030A0"/>
                </a:solidFill>
              </a:rPr>
              <a:t>Recommandations des intervenants:</a:t>
            </a:r>
            <a:br>
              <a:rPr lang="fr-CA" sz="3200" dirty="0">
                <a:solidFill>
                  <a:srgbClr val="7030A0"/>
                </a:solidFill>
              </a:rPr>
            </a:br>
            <a:r>
              <a:rPr lang="fr-CA" sz="3200" dirty="0">
                <a:solidFill>
                  <a:srgbClr val="7030A0"/>
                </a:solidFill>
              </a:rPr>
              <a:t> </a:t>
            </a:r>
            <a:r>
              <a:rPr lang="fr-CA" sz="3200" b="1" dirty="0">
                <a:solidFill>
                  <a:srgbClr val="7030A0"/>
                </a:solidFill>
              </a:rPr>
              <a:t>Phase de prévention et de préparation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r-CA" dirty="0"/>
              <a:t>Reconnaître l’expertise des travailleurs sociaux en ce qui a trait à l’intervention en situation de crise, de tragédie ou de sinistre.</a:t>
            </a:r>
            <a:endParaRPr lang="fr-FR" dirty="0"/>
          </a:p>
          <a:p>
            <a:pPr lvl="0"/>
            <a:r>
              <a:rPr lang="fr-CA" dirty="0"/>
              <a:t>Tenir compte des recommandations émises par les intervenants sociaux à la suite des retours sur les événements.</a:t>
            </a:r>
            <a:endParaRPr lang="fr-FR" dirty="0"/>
          </a:p>
          <a:p>
            <a:pPr lvl="0"/>
            <a:r>
              <a:rPr lang="fr-CA" dirty="0"/>
              <a:t>Sensibiliser les intervenants sociaux sur les moyens pour prendre soin d’eux-mêmes.</a:t>
            </a:r>
            <a:endParaRPr lang="fr-FR" dirty="0"/>
          </a:p>
          <a:p>
            <a:pPr lvl="0"/>
            <a:r>
              <a:rPr lang="fr-CA" dirty="0"/>
              <a:t>Sensibiliser les intervenants sur le traumatisme vicariant et les outiller relativement à cette problématique. </a:t>
            </a:r>
            <a:endParaRPr lang="fr-FR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46</a:t>
            </a:fld>
            <a:endParaRPr lang="fr-CA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200" dirty="0">
                <a:solidFill>
                  <a:srgbClr val="7030A0"/>
                </a:solidFill>
              </a:rPr>
              <a:t>Recommandations des intervenants: </a:t>
            </a:r>
            <a:br>
              <a:rPr lang="fr-CA" sz="3200" dirty="0">
                <a:solidFill>
                  <a:srgbClr val="7030A0"/>
                </a:solidFill>
              </a:rPr>
            </a:br>
            <a:r>
              <a:rPr lang="fr-CA" sz="3200" b="1" dirty="0">
                <a:solidFill>
                  <a:srgbClr val="7030A0"/>
                </a:solidFill>
              </a:rPr>
              <a:t>Phase de prévention et de préparation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CA" dirty="0"/>
              <a:t>Informer les IS sur la baisse d’énergie qu’ils peuvent ressentir à la suite de leur implication lors de l’application des mesures d’urgence.</a:t>
            </a:r>
            <a:endParaRPr lang="fr-FR" dirty="0"/>
          </a:p>
          <a:p>
            <a:pPr lvl="0"/>
            <a:r>
              <a:rPr lang="fr-CA" dirty="0"/>
              <a:t>Normaliser les réactions et sentiments que peuvent vivre les intervenants.</a:t>
            </a:r>
            <a:endParaRPr lang="fr-FR" dirty="0"/>
          </a:p>
          <a:p>
            <a:pPr lvl="0"/>
            <a:r>
              <a:rPr lang="fr-CA" dirty="0"/>
              <a:t>Garder à l’esprit que les sinistres peuvent arriver à tout moment. </a:t>
            </a:r>
            <a:endParaRPr lang="fr-FR" dirty="0"/>
          </a:p>
          <a:p>
            <a:pPr lvl="0"/>
            <a:r>
              <a:rPr lang="fr-CA" dirty="0"/>
              <a:t>Amorcer une réflexion sur les différentes situations susceptibles de survenir. </a:t>
            </a:r>
            <a:endParaRPr lang="fr-FR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47</a:t>
            </a:fld>
            <a:endParaRPr lang="fr-CA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solidFill>
                  <a:srgbClr val="7030A0"/>
                </a:solidFill>
              </a:rPr>
              <a:t>Recommandations des intervenants: </a:t>
            </a:r>
            <a:r>
              <a:rPr lang="fr-CA" sz="3200" b="1" dirty="0">
                <a:solidFill>
                  <a:srgbClr val="7030A0"/>
                </a:solidFill>
              </a:rPr>
              <a:t>Phase de prévention et de préparation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/>
              <a:t>Sensibiliser la population et les employeurs sur les facteurs de risque dans chacune des régions du Québec.</a:t>
            </a:r>
            <a:endParaRPr lang="fr-FR" dirty="0"/>
          </a:p>
          <a:p>
            <a:pPr lvl="0"/>
            <a:r>
              <a:rPr lang="fr-CA" dirty="0"/>
              <a:t>Se préparer à l’éventualité d’une catastrophe. </a:t>
            </a:r>
            <a:endParaRPr lang="fr-FR" dirty="0"/>
          </a:p>
          <a:p>
            <a:r>
              <a:rPr lang="fr-CA" dirty="0"/>
              <a:t>Valoriser et faire connaître le travail des intervenants sociaux membres de l’équipe des mesures d’urgence au sein des CSSS et auprès de la population.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48</a:t>
            </a:fld>
            <a:endParaRPr lang="fr-CA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solidFill>
                  <a:srgbClr val="7030A0"/>
                </a:solidFill>
              </a:rPr>
              <a:t>Recommandations des intervenants: </a:t>
            </a:r>
            <a:r>
              <a:rPr lang="fr-CA" sz="3200" b="1" dirty="0">
                <a:solidFill>
                  <a:srgbClr val="7030A0"/>
                </a:solidFill>
              </a:rPr>
              <a:t>Phase d’intervention psychosociale</a:t>
            </a:r>
            <a:endParaRPr lang="fr-CA" sz="32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CA" dirty="0"/>
              <a:t>Libérer les intervenants sociaux de leurs tâches habituelles lorsqu’ils interviennent en situation de tragédie ou de sinistre. </a:t>
            </a:r>
            <a:endParaRPr lang="fr-FR" dirty="0"/>
          </a:p>
          <a:p>
            <a:pPr lvl="0"/>
            <a:r>
              <a:rPr lang="fr-CA" dirty="0"/>
              <a:t>Prévoir des intervenants supplémentaires pour prendre la relève de ceux qui interviennent pendant une longue période de temps.</a:t>
            </a:r>
            <a:endParaRPr lang="fr-FR" dirty="0"/>
          </a:p>
          <a:p>
            <a:pPr lvl="0"/>
            <a:r>
              <a:rPr lang="fr-CA" dirty="0"/>
              <a:t>Établir un meilleur partage des tâches entre les différents intervenants.</a:t>
            </a:r>
            <a:endParaRPr lang="fr-FR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49</a:t>
            </a:fld>
            <a:endParaRPr lang="fr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>
                <a:solidFill>
                  <a:srgbClr val="7030A0"/>
                </a:solidFill>
              </a:rPr>
              <a:t>Mise en contexte de l’étude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256584"/>
          </a:xfrm>
        </p:spPr>
        <p:txBody>
          <a:bodyPr/>
          <a:lstStyle/>
          <a:p>
            <a:r>
              <a:rPr lang="fr-CA" dirty="0">
                <a:solidFill>
                  <a:srgbClr val="7030A0"/>
                </a:solidFill>
              </a:rPr>
              <a:t>Différentes stratégies de collecte des données:</a:t>
            </a:r>
          </a:p>
          <a:p>
            <a:pPr lvl="1">
              <a:buFont typeface="Wingdings" pitchFamily="2" charset="2"/>
              <a:buChar char="v"/>
            </a:pPr>
            <a:r>
              <a:rPr lang="fr-CA" dirty="0"/>
              <a:t>Entrevue individuelle semi-dirigée</a:t>
            </a:r>
          </a:p>
          <a:p>
            <a:pPr lvl="1">
              <a:buFont typeface="Wingdings" pitchFamily="2" charset="2"/>
              <a:buChar char="v"/>
            </a:pPr>
            <a:r>
              <a:rPr lang="fr-CA" dirty="0"/>
              <a:t>Questionnaire auto-administré</a:t>
            </a:r>
          </a:p>
          <a:p>
            <a:pPr lvl="1">
              <a:buFont typeface="Wingdings" pitchFamily="2" charset="2"/>
              <a:buChar char="v"/>
            </a:pPr>
            <a:r>
              <a:rPr lang="fr-CA" dirty="0"/>
              <a:t>Entrevue de groupe</a:t>
            </a:r>
          </a:p>
          <a:p>
            <a:r>
              <a:rPr lang="fr-CA" dirty="0">
                <a:solidFill>
                  <a:srgbClr val="7030A0"/>
                </a:solidFill>
              </a:rPr>
              <a:t>Aujourd’hui:</a:t>
            </a:r>
          </a:p>
          <a:p>
            <a:pPr lvl="1">
              <a:buFont typeface="Wingdings" pitchFamily="2" charset="2"/>
              <a:buChar char="v"/>
            </a:pPr>
            <a:r>
              <a:rPr lang="fr-CA" dirty="0"/>
              <a:t>Résultats concernant les entrevues de groupe auprès des membres des équipes d’urgence et des entrevues individuelles réalisées auprès des responsables locaux des CSSS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5</a:t>
            </a:fld>
            <a:endParaRPr lang="fr-CA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fr-CA" sz="3200" dirty="0">
                <a:solidFill>
                  <a:srgbClr val="7030A0"/>
                </a:solidFill>
              </a:rPr>
              <a:t>Recommandations des intervenants: </a:t>
            </a:r>
            <a:r>
              <a:rPr lang="fr-CA" sz="3200" b="1" dirty="0">
                <a:solidFill>
                  <a:srgbClr val="7030A0"/>
                </a:solidFill>
              </a:rPr>
              <a:t>Phase d’intervention psychosociale</a:t>
            </a:r>
            <a:endParaRPr lang="fr-CA" sz="32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CA" dirty="0"/>
              <a:t>Favoriser le jumelage d’intervenants séniors et juniors pour que s’effectue un transfert d’expertise.</a:t>
            </a:r>
            <a:endParaRPr lang="fr-FR" dirty="0"/>
          </a:p>
          <a:p>
            <a:pPr lvl="0"/>
            <a:r>
              <a:rPr lang="fr-CA" dirty="0"/>
              <a:t>Encourager les jeunes intervenants à s’impliquer davantage au sein des équipes de garde sociale et des mesures d’urgence.</a:t>
            </a:r>
            <a:endParaRPr lang="fr-FR" dirty="0"/>
          </a:p>
          <a:p>
            <a:pPr lvl="0"/>
            <a:r>
              <a:rPr lang="fr-CA" dirty="0"/>
              <a:t>Instaurer un mécanisme de soutien formel sous forme de mentorat et de supervision pour les membres de l’équipe d’urgence. </a:t>
            </a:r>
            <a:endParaRPr lang="fr-FR" dirty="0"/>
          </a:p>
          <a:p>
            <a:pPr lvl="0"/>
            <a:r>
              <a:rPr lang="fr-CA" dirty="0"/>
              <a:t>Offrir un lieu et du temps de verbalisation aux intervenants lorsqu’ils ressentent le besoin d’échanger et de ventiler sur des situations qui se sont avérées difficiles à gérer. </a:t>
            </a:r>
            <a:endParaRPr lang="fr-FR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50</a:t>
            </a:fld>
            <a:endParaRPr lang="fr-CA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solidFill>
                  <a:srgbClr val="7030A0"/>
                </a:solidFill>
              </a:rPr>
              <a:t>Recommandations des intervenants: </a:t>
            </a:r>
            <a:r>
              <a:rPr lang="fr-CA" sz="3200" b="1" dirty="0">
                <a:solidFill>
                  <a:srgbClr val="7030A0"/>
                </a:solidFill>
              </a:rPr>
              <a:t>Phase d’intervention psychosociale</a:t>
            </a:r>
            <a:endParaRPr lang="fr-CA" sz="32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r-CA" dirty="0"/>
              <a:t>Permettre aux intervenants d’échanger en groupe sur des situations cliniques avec les autres membres de l’équipe.</a:t>
            </a:r>
            <a:endParaRPr lang="fr-FR" dirty="0"/>
          </a:p>
          <a:p>
            <a:pPr lvl="0"/>
            <a:r>
              <a:rPr lang="fr-CA" dirty="0"/>
              <a:t>Recevoir du soutien des gestionnaires et des coordonnateurs des mesures d’urgence.</a:t>
            </a:r>
            <a:endParaRPr lang="fr-FR" dirty="0"/>
          </a:p>
          <a:p>
            <a:pPr lvl="0"/>
            <a:r>
              <a:rPr lang="fr-CA" dirty="0"/>
              <a:t>Faire confiance aux capacités </a:t>
            </a:r>
            <a:r>
              <a:rPr lang="fr-CA"/>
              <a:t>des intervenants.</a:t>
            </a:r>
            <a:endParaRPr lang="fr-FR" dirty="0"/>
          </a:p>
          <a:p>
            <a:pPr lvl="0"/>
            <a:r>
              <a:rPr lang="fr-CA" dirty="0"/>
              <a:t>Pouvoir prendre des congés, des pauses et du temps pour reprendre ses esprits.</a:t>
            </a:r>
            <a:endParaRPr lang="fr-FR" dirty="0"/>
          </a:p>
          <a:p>
            <a:pPr lvl="0"/>
            <a:r>
              <a:rPr lang="fr-CA" dirty="0"/>
              <a:t>Offrir de meilleures conditions salariales aux intervenants sociaux.</a:t>
            </a:r>
            <a:endParaRPr lang="fr-FR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51</a:t>
            </a:fld>
            <a:endParaRPr lang="fr-CA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solidFill>
                  <a:srgbClr val="7030A0"/>
                </a:solidFill>
              </a:rPr>
              <a:t>Recommandations des intervenants: </a:t>
            </a:r>
            <a:r>
              <a:rPr lang="fr-CA" sz="3200" b="1" dirty="0">
                <a:solidFill>
                  <a:srgbClr val="7030A0"/>
                </a:solidFill>
              </a:rPr>
              <a:t>Phase d’intervention psychosociale</a:t>
            </a:r>
            <a:endParaRPr lang="fr-CA" sz="32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CA" dirty="0"/>
              <a:t>Privilégier le volontariat pour le recrutement des intervenants sociaux qui effectuent des gardes sociales et qui sont membres de l’équipe des mesures d’urgence.</a:t>
            </a:r>
            <a:endParaRPr lang="fr-FR" dirty="0"/>
          </a:p>
          <a:p>
            <a:pPr lvl="0"/>
            <a:r>
              <a:rPr lang="fr-CA" dirty="0"/>
              <a:t>Augmenter les effectifs au sein de l’équipe des mesures d’urgence pour que la répartition du travail se fasse plus adéquatement. </a:t>
            </a:r>
            <a:endParaRPr lang="fr-FR" dirty="0"/>
          </a:p>
          <a:p>
            <a:pPr lvl="0"/>
            <a:r>
              <a:rPr lang="fr-CA" dirty="0"/>
              <a:t>Interpeller les intervenants des autres équipes à l’intérieur des CSSS. </a:t>
            </a:r>
            <a:endParaRPr lang="fr-FR" dirty="0"/>
          </a:p>
          <a:p>
            <a:pPr lvl="0"/>
            <a:r>
              <a:rPr lang="fr-CA" dirty="0"/>
              <a:t>Mettre en place dans chaque établissement public du réseau de la santé et des services sociaux une équipe de crise. </a:t>
            </a:r>
            <a:endParaRPr lang="fr-FR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52</a:t>
            </a:fld>
            <a:endParaRPr lang="fr-CA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solidFill>
                  <a:srgbClr val="7030A0"/>
                </a:solidFill>
              </a:rPr>
              <a:t>Recommandations des intervenants: </a:t>
            </a:r>
            <a:r>
              <a:rPr lang="fr-CA" sz="3200" b="1" dirty="0">
                <a:solidFill>
                  <a:srgbClr val="7030A0"/>
                </a:solidFill>
              </a:rPr>
              <a:t>Phase d’intervention psychosociale</a:t>
            </a:r>
            <a:endParaRPr lang="fr-CA" sz="32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CA" dirty="0"/>
              <a:t>Engager un intervenant social de façon permanente pour effectuer les périodes de garde les soirs, les nuits et les fins de semaine.</a:t>
            </a:r>
            <a:endParaRPr lang="fr-FR" dirty="0"/>
          </a:p>
          <a:p>
            <a:pPr lvl="0"/>
            <a:r>
              <a:rPr lang="fr-CA" dirty="0"/>
              <a:t>Assurer la présence permanente d’un intervenant de crise dans les urgences des hôpitaux.</a:t>
            </a:r>
            <a:endParaRPr lang="fr-FR" dirty="0"/>
          </a:p>
          <a:p>
            <a:pPr lvl="0"/>
            <a:r>
              <a:rPr lang="fr-CA" dirty="0"/>
              <a:t>Constituer une liste de rappel afin d’obtenir du soutien d’autres intervenants sociaux lorsqu’un surplus de tâches se présente.</a:t>
            </a:r>
            <a:endParaRPr lang="fr-FR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53</a:t>
            </a:fld>
            <a:endParaRPr lang="fr-CA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solidFill>
                  <a:srgbClr val="7030A0"/>
                </a:solidFill>
              </a:rPr>
              <a:t>Recommandations des intervenants: </a:t>
            </a:r>
            <a:r>
              <a:rPr lang="fr-CA" sz="3200" b="1" dirty="0">
                <a:solidFill>
                  <a:srgbClr val="7030A0"/>
                </a:solidFill>
              </a:rPr>
              <a:t>Phase d’intervention psychosociale</a:t>
            </a:r>
            <a:endParaRPr lang="fr-CA" sz="32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CA" dirty="0"/>
              <a:t>Établir des ententes claires entre les CSSS d’une même région pour favoriser la collaboration et le soutien mutuels en cas de besoin.</a:t>
            </a:r>
            <a:endParaRPr lang="fr-FR" dirty="0"/>
          </a:p>
          <a:p>
            <a:pPr lvl="0"/>
            <a:r>
              <a:rPr lang="fr-CA" dirty="0"/>
              <a:t>Uniformiser les pratiques au sein des équipes de mesures d’urgence et avoir un plan d’action bien établi.</a:t>
            </a:r>
            <a:endParaRPr lang="fr-FR" dirty="0"/>
          </a:p>
          <a:p>
            <a:r>
              <a:rPr lang="fr-CA" dirty="0"/>
              <a:t>Offrir plus d’outils (documents, guides d’intervention, GPS) pour aider les IS dans la réalisation de certaines de leurs tâches.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54</a:t>
            </a:fld>
            <a:endParaRPr lang="fr-CA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solidFill>
                  <a:srgbClr val="7030A0"/>
                </a:solidFill>
              </a:rPr>
              <a:t>Recommandations des intervenants: </a:t>
            </a:r>
            <a:r>
              <a:rPr lang="fr-CA" sz="3200" b="1" dirty="0">
                <a:solidFill>
                  <a:srgbClr val="7030A0"/>
                </a:solidFill>
              </a:rPr>
              <a:t>Phase d’intervention psychosociale</a:t>
            </a:r>
            <a:endParaRPr lang="fr-CA" sz="32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CA" dirty="0"/>
              <a:t>Augmenter le nombre de lits de crise disponibles.</a:t>
            </a:r>
            <a:endParaRPr lang="fr-FR" dirty="0"/>
          </a:p>
          <a:p>
            <a:pPr lvl="0"/>
            <a:r>
              <a:rPr lang="fr-CA" dirty="0"/>
              <a:t>Mettre moins de pression sur les intervenants sociaux en ce qui a trait à la tenue de statistiques ou de standards à respecter.</a:t>
            </a:r>
            <a:endParaRPr lang="fr-FR" dirty="0"/>
          </a:p>
          <a:p>
            <a:pPr lvl="0"/>
            <a:r>
              <a:rPr lang="fr-CA" dirty="0"/>
              <a:t>Se soucier de la qualité et non de la quantité des interventions effectuées au sein du CSSS.</a:t>
            </a:r>
            <a:endParaRPr lang="fr-FR" dirty="0"/>
          </a:p>
          <a:p>
            <a:pPr lvl="0"/>
            <a:r>
              <a:rPr lang="fr-CA" dirty="0"/>
              <a:t>Pouvoir soutenir les citoyens dans leurs demandes et négociations auprès des autorités municipales.</a:t>
            </a:r>
            <a:endParaRPr lang="fr-FR" dirty="0"/>
          </a:p>
          <a:p>
            <a:r>
              <a:rPr lang="fr-CA" dirty="0"/>
              <a:t>Assurer un suivi de dossiers auprès des intervenants sociaux effectuant des périodes de garde sociale.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55</a:t>
            </a:fld>
            <a:endParaRPr lang="fr-CA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solidFill>
                  <a:srgbClr val="7030A0"/>
                </a:solidFill>
              </a:rPr>
              <a:t>Recommandations des intervenants: </a:t>
            </a:r>
            <a:r>
              <a:rPr lang="fr-CA" sz="3200" b="1" dirty="0">
                <a:solidFill>
                  <a:srgbClr val="7030A0"/>
                </a:solidFill>
              </a:rPr>
              <a:t>Phase de rétablissement</a:t>
            </a:r>
            <a:endParaRPr lang="fr-CA" sz="32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Reconnaître le travail des intervenants sociaux qui effectuent des gardes sociales et qui interviennent en situation de crise, de tragédie ou de sinistre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56</a:t>
            </a:fld>
            <a:endParaRPr lang="fr-CA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rgbClr val="7030A0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L’intervention psychosociale en cas de tragédie ou de sinistre semble représenter un défi de taille pour les intervenants</a:t>
            </a:r>
          </a:p>
          <a:p>
            <a:r>
              <a:rPr lang="fr-CA" dirty="0"/>
              <a:t>La formation, l’expérience et le volontariat semblent être des atouts facilitant le travail des intervenants</a:t>
            </a:r>
          </a:p>
          <a:p>
            <a:r>
              <a:rPr lang="fr-CA" dirty="0"/>
              <a:t>Le retour à la routine semble présenter des défis de taille</a:t>
            </a:r>
          </a:p>
          <a:p>
            <a:r>
              <a:rPr lang="fr-CA" dirty="0"/>
              <a:t>Soutien de l’organisation est essentiel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57</a:t>
            </a:fld>
            <a:endParaRPr lang="fr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7030A0"/>
                </a:solidFill>
              </a:rPr>
              <a:t>Objectifs de l’étude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1)Recenser les principales sources de satisfaction/d’insatisfaction et les difficultés rencontrées par les intervenants sociaux (IS) qui travaillent en situation de crise </a:t>
            </a:r>
          </a:p>
          <a:p>
            <a:r>
              <a:rPr lang="fr-FR" dirty="0"/>
              <a:t>2) Identifier les impacts positifs et négatifs de l’intervention en situation de crise sur la santé biopsychosociale et la performance au travail des IS </a:t>
            </a:r>
          </a:p>
          <a:p>
            <a:r>
              <a:rPr lang="fr-FR" dirty="0"/>
              <a:t>3) Identifier les facteurs de risque et de protection qui contribuent à la résilience ou non de ces intervenants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6</a:t>
            </a:fld>
            <a:endParaRPr lang="fr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</a:t>
            </a:r>
            <a:r>
              <a:rPr lang="fr-CA" dirty="0">
                <a:solidFill>
                  <a:srgbClr val="7030A0"/>
                </a:solidFill>
              </a:rPr>
              <a:t>Déroulement de l’étude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Entrevue semi-dirigée auprès de 8 gestionnaires d’ASSS</a:t>
            </a:r>
          </a:p>
          <a:p>
            <a:r>
              <a:rPr lang="fr-CA" dirty="0"/>
              <a:t>Entrevue semi-dirigée auprès de 51 responsables de mesures d’urgence au sein des CSSS</a:t>
            </a:r>
          </a:p>
          <a:p>
            <a:r>
              <a:rPr lang="fr-CA" dirty="0"/>
              <a:t>Onze rencontres de groupe réunissant 63 intervenants psychosociaux de 11 CSSS répartis dans différentes régions sociaux sanitaires du Québec</a:t>
            </a:r>
          </a:p>
          <a:p>
            <a:r>
              <a:rPr lang="fr-CA" dirty="0"/>
              <a:t>Questionnaire auto-administré : 291 intervenants psychosociaux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7</a:t>
            </a:fld>
            <a:endParaRPr lang="fr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solidFill>
                  <a:srgbClr val="7030A0"/>
                </a:solidFill>
              </a:rPr>
              <a:t>Caractéristiques des intervenants psychosociaux  (n=63)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Femmes: 76, 2 %</a:t>
            </a:r>
          </a:p>
          <a:p>
            <a:r>
              <a:rPr lang="fr-CA" dirty="0"/>
              <a:t>Âge moyen: 43 ans</a:t>
            </a:r>
          </a:p>
          <a:p>
            <a:r>
              <a:rPr lang="fr-CA" dirty="0"/>
              <a:t>41 à 50 ans= 42,9 % </a:t>
            </a:r>
          </a:p>
          <a:p>
            <a:r>
              <a:rPr lang="fr-CA" dirty="0"/>
              <a:t>31 à 40 ans=28,6 % </a:t>
            </a:r>
          </a:p>
          <a:p>
            <a:r>
              <a:rPr lang="fr-CA" dirty="0"/>
              <a:t>Travailleur social ou technicien en travail social= 69,8 % </a:t>
            </a:r>
          </a:p>
          <a:p>
            <a:r>
              <a:rPr lang="fr-CA" dirty="0"/>
              <a:t>74,6 % considèrent que leur travail habituel est assez, très ou extrêmement stressant </a:t>
            </a:r>
          </a:p>
          <a:p>
            <a:r>
              <a:rPr lang="fr-CA" dirty="0"/>
              <a:t>93,7 % considèrent que leur niveau de stress est assez, très ou extrêmement  stressant  en situation de tragédies ou de sinistre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8</a:t>
            </a:fld>
            <a:endParaRPr lang="fr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7030A0"/>
                </a:solidFill>
              </a:rPr>
              <a:t>Caractéristiques des responsables locaux (n=51)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32447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Femmes: 60,8 %</a:t>
            </a:r>
          </a:p>
          <a:p>
            <a:r>
              <a:rPr lang="fr-CA" dirty="0"/>
              <a:t>41 ans ou plus = 70, 6 % </a:t>
            </a:r>
          </a:p>
          <a:p>
            <a:r>
              <a:rPr lang="fr-CA" dirty="0"/>
              <a:t>51 % ont une maîtrise</a:t>
            </a:r>
          </a:p>
          <a:p>
            <a:r>
              <a:rPr lang="fr-CA" dirty="0"/>
              <a:t>49 % occupent leur fonction depuis 3 ans ou moins</a:t>
            </a:r>
          </a:p>
          <a:p>
            <a:r>
              <a:rPr lang="fr-CA" dirty="0"/>
              <a:t>78,4 % ont 4 ans ou plus d’expérience dans le domaine de l’intervention sociale en cas de sinistre</a:t>
            </a:r>
          </a:p>
          <a:p>
            <a:r>
              <a:rPr lang="fr-CA" dirty="0"/>
              <a:t>60,8 % trouvent que leur travail est très ou assez stressant </a:t>
            </a:r>
          </a:p>
          <a:p>
            <a:r>
              <a:rPr lang="fr-CA" dirty="0"/>
              <a:t>77,7 % estiment que leur niveau de stress est assez, très ou extrêmement  stressant  en situation de tragédies ou de sinistre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EB689-59AB-4DBC-A27B-5DBDC64B281C}" type="slidenum">
              <a:rPr lang="fr-CA" smtClean="0"/>
              <a:pPr/>
              <a:t>9</a:t>
            </a:fld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3583</Words>
  <Application>Microsoft Office PowerPoint</Application>
  <PresentationFormat>Affichage à l'écran (4:3)</PresentationFormat>
  <Paragraphs>521</Paragraphs>
  <Slides>57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57</vt:i4>
      </vt:variant>
    </vt:vector>
  </HeadingPairs>
  <TitlesOfParts>
    <vt:vector size="65" baseType="lpstr">
      <vt:lpstr>ＭＳ Ｐゴシック</vt:lpstr>
      <vt:lpstr>ＭＳ Ｐゴシック</vt:lpstr>
      <vt:lpstr>Arial</vt:lpstr>
      <vt:lpstr>Calibri</vt:lpstr>
      <vt:lpstr>Courier New</vt:lpstr>
      <vt:lpstr>Wingdings</vt:lpstr>
      <vt:lpstr>Thème Office</vt:lpstr>
      <vt:lpstr>1_Thème Office</vt:lpstr>
      <vt:lpstr>Présentation PowerPoint</vt:lpstr>
      <vt:lpstr>Le vécu des intervenants psychosociaux œuvrant au sein des CSSS Par Danielle Maltais, Ph.D. Université du Québec à Chicoutimi (UQAC) Mai 2014 </vt:lpstr>
      <vt:lpstr>Plan de la présentation</vt:lpstr>
      <vt:lpstr>Mise en contexte de l’étude</vt:lpstr>
      <vt:lpstr>Mise en contexte de l’étude (suite)</vt:lpstr>
      <vt:lpstr>Objectifs de l’étude</vt:lpstr>
      <vt:lpstr>    Déroulement de l’étude  </vt:lpstr>
      <vt:lpstr>Caractéristiques des intervenants psychosociaux  (n=63)</vt:lpstr>
      <vt:lpstr>Caractéristiques des responsables locaux (n=51)</vt:lpstr>
      <vt:lpstr>Types de tragédie ou de sinistre les plus fréquents dans les communautés</vt:lpstr>
      <vt:lpstr>Types de tragédies ou de sinistres les plus fréquents dans les communautés</vt:lpstr>
      <vt:lpstr>       La mise en alerte</vt:lpstr>
      <vt:lpstr>Rôles et responsabilités des intervenants sociaux</vt:lpstr>
      <vt:lpstr>Rôles et responsabilités des intervenants sociaux</vt:lpstr>
      <vt:lpstr>Qualités requises</vt:lpstr>
      <vt:lpstr>Aptitudes à adopter auprès des victimes</vt:lpstr>
      <vt:lpstr>Soutien offert aux intervenants: leur point de vue</vt:lpstr>
      <vt:lpstr>Soutien offert aux intervenants: le point de vue des responsables locaux</vt:lpstr>
      <vt:lpstr>Partenariat avec les organismes de la communauté</vt:lpstr>
      <vt:lpstr>    Sources de satisfaction</vt:lpstr>
      <vt:lpstr>       Sources de satisfaction</vt:lpstr>
      <vt:lpstr>    Sources de satisfaction</vt:lpstr>
      <vt:lpstr>   Sources d’insatisfaction</vt:lpstr>
      <vt:lpstr>    Sources d’insatisfaction</vt:lpstr>
      <vt:lpstr>     Difficultés rencontrées</vt:lpstr>
      <vt:lpstr>       Difficultés rencontrées</vt:lpstr>
      <vt:lpstr>      Difficultés rencontrées    </vt:lpstr>
      <vt:lpstr>      Difficultés rencontrées</vt:lpstr>
      <vt:lpstr>     Difficultés rencontrées</vt:lpstr>
      <vt:lpstr>    Facteurs organisationnels    facilitant</vt:lpstr>
      <vt:lpstr>Facteurs organisationnels facilitant</vt:lpstr>
      <vt:lpstr>Facteurs organisationnels facilitant</vt:lpstr>
      <vt:lpstr>Facteurs organisationnels facilitant</vt:lpstr>
      <vt:lpstr>Facteurs personnels facilitant</vt:lpstr>
      <vt:lpstr>Facteurs personnels qui peuvent nuire au travail des IS</vt:lpstr>
      <vt:lpstr>Facteurs organisationnels qui peuvent nuire au travail des IS</vt:lpstr>
      <vt:lpstr>Retombées professionnelles positives</vt:lpstr>
      <vt:lpstr>Retombées professionnelles positives</vt:lpstr>
      <vt:lpstr>Retombées personnelles positives</vt:lpstr>
      <vt:lpstr>Retombées professionnelles négatives</vt:lpstr>
      <vt:lpstr>Retombées personnelles négatives</vt:lpstr>
      <vt:lpstr>   Quelques données quantitatives</vt:lpstr>
      <vt:lpstr>Quelques données quantitatives</vt:lpstr>
      <vt:lpstr>Recommandations des intervenants:  Phase de prévention et de préparation</vt:lpstr>
      <vt:lpstr>Recommandations des intervenants:  Phase de prévention et de préparation</vt:lpstr>
      <vt:lpstr>Recommandations des intervenants:  Phase de prévention et de préparation</vt:lpstr>
      <vt:lpstr>Recommandations des intervenants:  Phase de prévention et de préparation</vt:lpstr>
      <vt:lpstr>Recommandations des intervenants: Phase de prévention et de préparation</vt:lpstr>
      <vt:lpstr>Recommandations des intervenants: Phase d’intervention psychosociale</vt:lpstr>
      <vt:lpstr>Recommandations des intervenants: Phase d’intervention psychosociale</vt:lpstr>
      <vt:lpstr>Recommandations des intervenants: Phase d’intervention psychosociale</vt:lpstr>
      <vt:lpstr>Recommandations des intervenants: Phase d’intervention psychosociale</vt:lpstr>
      <vt:lpstr>Recommandations des intervenants: Phase d’intervention psychosociale</vt:lpstr>
      <vt:lpstr>Recommandations des intervenants: Phase d’intervention psychosociale</vt:lpstr>
      <vt:lpstr>Recommandations des intervenants: Phase d’intervention psychosociale</vt:lpstr>
      <vt:lpstr>Recommandations des intervenants: Phase de rétablissement</vt:lpstr>
      <vt:lpstr>Conclusion</vt:lpstr>
    </vt:vector>
  </TitlesOfParts>
  <Company>MSSS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MSSS</dc:creator>
  <cp:lastModifiedBy>Manon Coulombe</cp:lastModifiedBy>
  <cp:revision>41</cp:revision>
  <dcterms:created xsi:type="dcterms:W3CDTF">2012-10-02T15:19:07Z</dcterms:created>
  <dcterms:modified xsi:type="dcterms:W3CDTF">2022-02-09T12:55:39Z</dcterms:modified>
</cp:coreProperties>
</file>