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70" r:id="rId2"/>
  </p:sldMasterIdLst>
  <p:notesMasterIdLst>
    <p:notesMasterId r:id="rId29"/>
  </p:notesMasterIdLst>
  <p:handoutMasterIdLst>
    <p:handoutMasterId r:id="rId30"/>
  </p:handoutMasterIdLst>
  <p:sldIdLst>
    <p:sldId id="682" r:id="rId3"/>
    <p:sldId id="724" r:id="rId4"/>
    <p:sldId id="689" r:id="rId5"/>
    <p:sldId id="706" r:id="rId6"/>
    <p:sldId id="690" r:id="rId7"/>
    <p:sldId id="705" r:id="rId8"/>
    <p:sldId id="657" r:id="rId9"/>
    <p:sldId id="729" r:id="rId10"/>
    <p:sldId id="257" r:id="rId11"/>
    <p:sldId id="634" r:id="rId12"/>
    <p:sldId id="719" r:id="rId13"/>
    <p:sldId id="720" r:id="rId14"/>
    <p:sldId id="723" r:id="rId15"/>
    <p:sldId id="725" r:id="rId16"/>
    <p:sldId id="716" r:id="rId17"/>
    <p:sldId id="712" r:id="rId18"/>
    <p:sldId id="717" r:id="rId19"/>
    <p:sldId id="713" r:id="rId20"/>
    <p:sldId id="718" r:id="rId21"/>
    <p:sldId id="714" r:id="rId22"/>
    <p:sldId id="673" r:id="rId23"/>
    <p:sldId id="726" r:id="rId24"/>
    <p:sldId id="653" r:id="rId25"/>
    <p:sldId id="676" r:id="rId26"/>
    <p:sldId id="677" r:id="rId27"/>
    <p:sldId id="721" r:id="rId28"/>
  </p:sldIdLst>
  <p:sldSz cx="12192000" cy="6858000"/>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énald Beauchesne" initials="RB" lastIdx="8" clrIdx="7">
    <p:extLst>
      <p:ext uri="{19B8F6BF-5375-455C-9EA6-DF929625EA0E}">
        <p15:presenceInfo xmlns:p15="http://schemas.microsoft.com/office/powerpoint/2012/main" userId="387dd0d3e5291375" providerId="Windows Live"/>
      </p:ext>
    </p:extLst>
  </p:cmAuthor>
  <p:cmAuthor id="1" name="Catherine Larouche" initials="CL" lastIdx="23" clrIdx="4">
    <p:extLst>
      <p:ext uri="{19B8F6BF-5375-455C-9EA6-DF929625EA0E}">
        <p15:presenceInfo xmlns:p15="http://schemas.microsoft.com/office/powerpoint/2012/main" userId="S-1-5-21-657671911-1174803304-1521616757-2611" providerId="AD"/>
      </p:ext>
    </p:extLst>
  </p:cmAuthor>
  <p:cmAuthor id="8" name="Denis Savard" initials="DS [2]" lastIdx="8" clrIdx="8">
    <p:extLst>
      <p:ext uri="{19B8F6BF-5375-455C-9EA6-DF929625EA0E}">
        <p15:presenceInfo xmlns:p15="http://schemas.microsoft.com/office/powerpoint/2012/main" userId="S::DESAV3@ulaval.ca::f1bce411-35fe-48d5-aa60-5b0d5688795d" providerId="AD"/>
      </p:ext>
    </p:extLst>
  </p:cmAuthor>
  <p:cmAuthor id="2" name="Denis Savard" initials="" lastIdx="4" clrIdx="1"/>
  <p:cmAuthor id="3" name="Lucie Héon" initials="" lastIdx="9" clrIdx="2"/>
  <p:cmAuthor id="4" name="Utilisateur inconnu1" initials="Utilisateur inconnu1" lastIdx="1" clrIdx="3"/>
  <p:cmAuthor id="5" name="Denis Savard" initials="DS" lastIdx="5" clrIdx="5">
    <p:extLst>
      <p:ext uri="{19B8F6BF-5375-455C-9EA6-DF929625EA0E}">
        <p15:presenceInfo xmlns:p15="http://schemas.microsoft.com/office/powerpoint/2012/main" userId="29d006885eb79744" providerId="Windows Live"/>
      </p:ext>
    </p:extLst>
  </p:cmAuthor>
  <p:cmAuthor id="6" name="Catherine Larouche" initials="CL [2]" lastIdx="26" clrIdx="6">
    <p:extLst>
      <p:ext uri="{19B8F6BF-5375-455C-9EA6-DF929625EA0E}">
        <p15:presenceInfo xmlns:p15="http://schemas.microsoft.com/office/powerpoint/2012/main" userId="Catherine Larou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E0B4"/>
    <a:srgbClr val="DEEBF7"/>
    <a:srgbClr val="D2DEEF"/>
    <a:srgbClr val="5B6166"/>
    <a:srgbClr val="5B9BD5"/>
    <a:srgbClr val="A5ABB0"/>
    <a:srgbClr val="EEEAA8"/>
    <a:srgbClr val="A38E7B"/>
    <a:srgbClr val="FF7E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72" autoAdjust="0"/>
    <p:restoredTop sz="93175" autoAdjust="0"/>
  </p:normalViewPr>
  <p:slideViewPr>
    <p:cSldViewPr snapToGrid="0">
      <p:cViewPr varScale="1">
        <p:scale>
          <a:sx n="112" d="100"/>
          <a:sy n="112" d="100"/>
        </p:scale>
        <p:origin x="544" y="176"/>
      </p:cViewPr>
      <p:guideLst>
        <p:guide orient="horz" pos="2160"/>
        <p:guide pos="3840"/>
      </p:guideLst>
    </p:cSldViewPr>
  </p:slideViewPr>
  <p:outlineViewPr>
    <p:cViewPr>
      <p:scale>
        <a:sx n="33" d="100"/>
        <a:sy n="33" d="100"/>
      </p:scale>
      <p:origin x="0" y="-2352"/>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649" cy="463197"/>
          </a:xfrm>
          <a:prstGeom prst="rect">
            <a:avLst/>
          </a:prstGeom>
        </p:spPr>
        <p:txBody>
          <a:bodyPr vert="horz" lIns="96478" tIns="48239" rIns="96478" bIns="48239" rtlCol="0"/>
          <a:lstStyle>
            <a:lvl1pPr algn="l" eaLnBrk="1" fontAlgn="auto" hangingPunct="1">
              <a:spcBef>
                <a:spcPts val="0"/>
              </a:spcBef>
              <a:spcAft>
                <a:spcPts val="0"/>
              </a:spcAft>
              <a:defRPr sz="1300">
                <a:latin typeface="+mn-lt"/>
                <a:cs typeface="+mn-cs"/>
              </a:defRPr>
            </a:lvl1pPr>
          </a:lstStyle>
          <a:p>
            <a:pPr>
              <a:defRPr/>
            </a:pPr>
            <a:endParaRPr lang="fr-CA"/>
          </a:p>
        </p:txBody>
      </p:sp>
      <p:sp>
        <p:nvSpPr>
          <p:cNvPr id="3" name="Espace réservé de la date 2"/>
          <p:cNvSpPr>
            <a:spLocks noGrp="1"/>
          </p:cNvSpPr>
          <p:nvPr>
            <p:ph type="dt" sz="quarter" idx="1"/>
          </p:nvPr>
        </p:nvSpPr>
        <p:spPr>
          <a:xfrm>
            <a:off x="3970134" y="0"/>
            <a:ext cx="3038648" cy="463197"/>
          </a:xfrm>
          <a:prstGeom prst="rect">
            <a:avLst/>
          </a:prstGeom>
        </p:spPr>
        <p:txBody>
          <a:bodyPr vert="horz" lIns="96478" tIns="48239" rIns="96478" bIns="48239" rtlCol="0"/>
          <a:lstStyle>
            <a:lvl1pPr algn="r" eaLnBrk="1" fontAlgn="auto" hangingPunct="1">
              <a:spcBef>
                <a:spcPts val="0"/>
              </a:spcBef>
              <a:spcAft>
                <a:spcPts val="0"/>
              </a:spcAft>
              <a:defRPr sz="1300">
                <a:latin typeface="+mn-lt"/>
                <a:cs typeface="+mn-cs"/>
              </a:defRPr>
            </a:lvl1pPr>
          </a:lstStyle>
          <a:p>
            <a:pPr>
              <a:defRPr/>
            </a:pPr>
            <a:fld id="{48172278-3BA4-472A-B6B8-BFCC2FB42D17}" type="datetimeFigureOut">
              <a:rPr lang="fr-CA"/>
              <a:pPr>
                <a:defRPr/>
              </a:pPr>
              <a:t>2022-01-03</a:t>
            </a:fld>
            <a:endParaRPr lang="fr-CA"/>
          </a:p>
        </p:txBody>
      </p:sp>
      <p:sp>
        <p:nvSpPr>
          <p:cNvPr id="4" name="Espace réservé du pied de page 3"/>
          <p:cNvSpPr>
            <a:spLocks noGrp="1"/>
          </p:cNvSpPr>
          <p:nvPr>
            <p:ph type="ftr" sz="quarter" idx="2"/>
          </p:nvPr>
        </p:nvSpPr>
        <p:spPr>
          <a:xfrm>
            <a:off x="1" y="8772878"/>
            <a:ext cx="3038649" cy="463197"/>
          </a:xfrm>
          <a:prstGeom prst="rect">
            <a:avLst/>
          </a:prstGeom>
        </p:spPr>
        <p:txBody>
          <a:bodyPr vert="horz" lIns="96478" tIns="48239" rIns="96478" bIns="48239" rtlCol="0" anchor="b"/>
          <a:lstStyle>
            <a:lvl1pPr algn="l" eaLnBrk="1" fontAlgn="auto" hangingPunct="1">
              <a:spcBef>
                <a:spcPts val="0"/>
              </a:spcBef>
              <a:spcAft>
                <a:spcPts val="0"/>
              </a:spcAft>
              <a:defRPr sz="1300">
                <a:latin typeface="+mn-lt"/>
                <a:cs typeface="+mn-cs"/>
              </a:defRPr>
            </a:lvl1pPr>
          </a:lstStyle>
          <a:p>
            <a:pPr>
              <a:defRPr/>
            </a:pPr>
            <a:endParaRPr lang="fr-CA"/>
          </a:p>
        </p:txBody>
      </p:sp>
      <p:sp>
        <p:nvSpPr>
          <p:cNvPr id="5" name="Espace réservé du numéro de diapositive 4"/>
          <p:cNvSpPr>
            <a:spLocks noGrp="1"/>
          </p:cNvSpPr>
          <p:nvPr>
            <p:ph type="sldNum" sz="quarter" idx="3"/>
          </p:nvPr>
        </p:nvSpPr>
        <p:spPr>
          <a:xfrm>
            <a:off x="3970134" y="8772878"/>
            <a:ext cx="3038648" cy="463197"/>
          </a:xfrm>
          <a:prstGeom prst="rect">
            <a:avLst/>
          </a:prstGeom>
        </p:spPr>
        <p:txBody>
          <a:bodyPr vert="horz" wrap="square" lIns="96478" tIns="48239" rIns="96478" bIns="48239"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7EED3199-14D6-4A6D-A15C-E594EBD31910}" type="slidenum">
              <a:rPr lang="fr-CA" altLang="fr-FR"/>
              <a:pPr>
                <a:defRP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649" cy="463197"/>
          </a:xfrm>
          <a:prstGeom prst="rect">
            <a:avLst/>
          </a:prstGeom>
        </p:spPr>
        <p:txBody>
          <a:bodyPr vert="horz" lIns="96478" tIns="48239" rIns="96478" bIns="48239" rtlCol="0"/>
          <a:lstStyle>
            <a:lvl1pPr algn="l" eaLnBrk="1" fontAlgn="auto" hangingPunct="1">
              <a:spcBef>
                <a:spcPts val="0"/>
              </a:spcBef>
              <a:spcAft>
                <a:spcPts val="0"/>
              </a:spcAft>
              <a:defRPr sz="1300">
                <a:latin typeface="+mn-lt"/>
                <a:cs typeface="+mn-cs"/>
              </a:defRPr>
            </a:lvl1pPr>
          </a:lstStyle>
          <a:p>
            <a:pPr>
              <a:defRPr/>
            </a:pPr>
            <a:endParaRPr lang="fr-CA"/>
          </a:p>
        </p:txBody>
      </p:sp>
      <p:sp>
        <p:nvSpPr>
          <p:cNvPr id="3" name="Espace réservé de la date 2"/>
          <p:cNvSpPr>
            <a:spLocks noGrp="1"/>
          </p:cNvSpPr>
          <p:nvPr>
            <p:ph type="dt" idx="1"/>
          </p:nvPr>
        </p:nvSpPr>
        <p:spPr>
          <a:xfrm>
            <a:off x="3970134" y="0"/>
            <a:ext cx="3038648" cy="463197"/>
          </a:xfrm>
          <a:prstGeom prst="rect">
            <a:avLst/>
          </a:prstGeom>
        </p:spPr>
        <p:txBody>
          <a:bodyPr vert="horz" lIns="96478" tIns="48239" rIns="96478" bIns="48239" rtlCol="0"/>
          <a:lstStyle>
            <a:lvl1pPr algn="r" eaLnBrk="1" fontAlgn="auto" hangingPunct="1">
              <a:spcBef>
                <a:spcPts val="0"/>
              </a:spcBef>
              <a:spcAft>
                <a:spcPts val="0"/>
              </a:spcAft>
              <a:defRPr sz="1300">
                <a:latin typeface="+mn-lt"/>
                <a:cs typeface="+mn-cs"/>
              </a:defRPr>
            </a:lvl1pPr>
          </a:lstStyle>
          <a:p>
            <a:pPr>
              <a:defRPr/>
            </a:pPr>
            <a:fld id="{7955FE60-8657-47FE-93AB-9B2874897F73}" type="datetimeFigureOut">
              <a:rPr lang="fr-CA"/>
              <a:pPr>
                <a:defRPr/>
              </a:pPr>
              <a:t>2022-01-03</a:t>
            </a:fld>
            <a:endParaRPr lang="fr-CA"/>
          </a:p>
        </p:txBody>
      </p:sp>
      <p:sp>
        <p:nvSpPr>
          <p:cNvPr id="4" name="Espace réservé de l'image des diapositives 3"/>
          <p:cNvSpPr>
            <a:spLocks noGrp="1" noRot="1" noChangeAspect="1"/>
          </p:cNvSpPr>
          <p:nvPr>
            <p:ph type="sldImg" idx="2"/>
          </p:nvPr>
        </p:nvSpPr>
        <p:spPr>
          <a:xfrm>
            <a:off x="736600" y="1154113"/>
            <a:ext cx="5538788" cy="3116262"/>
          </a:xfrm>
          <a:prstGeom prst="rect">
            <a:avLst/>
          </a:prstGeom>
          <a:noFill/>
          <a:ln w="12700">
            <a:solidFill>
              <a:prstClr val="black"/>
            </a:solidFill>
          </a:ln>
        </p:spPr>
        <p:txBody>
          <a:bodyPr vert="horz" lIns="96478" tIns="48239" rIns="96478" bIns="48239" rtlCol="0" anchor="ctr"/>
          <a:lstStyle/>
          <a:p>
            <a:pPr lvl="0"/>
            <a:endParaRPr lang="fr-CA" noProof="0"/>
          </a:p>
        </p:txBody>
      </p:sp>
      <p:sp>
        <p:nvSpPr>
          <p:cNvPr id="5" name="Espace réservé des notes 4"/>
          <p:cNvSpPr>
            <a:spLocks noGrp="1"/>
          </p:cNvSpPr>
          <p:nvPr>
            <p:ph type="body" sz="quarter" idx="3"/>
          </p:nvPr>
        </p:nvSpPr>
        <p:spPr>
          <a:xfrm>
            <a:off x="701848" y="4444339"/>
            <a:ext cx="5608320" cy="3636677"/>
          </a:xfrm>
          <a:prstGeom prst="rect">
            <a:avLst/>
          </a:prstGeom>
        </p:spPr>
        <p:txBody>
          <a:bodyPr vert="horz" lIns="96478" tIns="48239" rIns="96478" bIns="48239"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1" y="8772878"/>
            <a:ext cx="3038649" cy="463197"/>
          </a:xfrm>
          <a:prstGeom prst="rect">
            <a:avLst/>
          </a:prstGeom>
        </p:spPr>
        <p:txBody>
          <a:bodyPr vert="horz" lIns="96478" tIns="48239" rIns="96478" bIns="48239" rtlCol="0" anchor="b"/>
          <a:lstStyle>
            <a:lvl1pPr algn="l" eaLnBrk="1" fontAlgn="auto" hangingPunct="1">
              <a:spcBef>
                <a:spcPts val="0"/>
              </a:spcBef>
              <a:spcAft>
                <a:spcPts val="0"/>
              </a:spcAft>
              <a:defRPr sz="13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970134" y="8772878"/>
            <a:ext cx="3038648" cy="463197"/>
          </a:xfrm>
          <a:prstGeom prst="rect">
            <a:avLst/>
          </a:prstGeom>
        </p:spPr>
        <p:txBody>
          <a:bodyPr vert="horz" wrap="square" lIns="96478" tIns="48239" rIns="96478" bIns="48239"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B56AF4E3-BC37-4134-BE2B-BB70583BEAD0}"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1</a:t>
            </a:fld>
            <a:endParaRPr lang="fr-CA" altLang="fr-FR"/>
          </a:p>
        </p:txBody>
      </p:sp>
    </p:spTree>
    <p:extLst>
      <p:ext uri="{BB962C8B-B14F-4D97-AF65-F5344CB8AC3E}">
        <p14:creationId xmlns:p14="http://schemas.microsoft.com/office/powerpoint/2010/main" val="305977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Source :</a:t>
            </a:r>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3</a:t>
            </a:fld>
            <a:endParaRPr lang="fr-CA" altLang="fr-FR"/>
          </a:p>
        </p:txBody>
      </p:sp>
    </p:spTree>
    <p:extLst>
      <p:ext uri="{BB962C8B-B14F-4D97-AF65-F5344CB8AC3E}">
        <p14:creationId xmlns:p14="http://schemas.microsoft.com/office/powerpoint/2010/main" val="264702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Source : Savard, D. et </a:t>
            </a:r>
            <a:r>
              <a:rPr lang="fr-CA" sz="1200" dirty="0" err="1"/>
              <a:t>als</a:t>
            </a:r>
            <a:r>
              <a:rPr lang="fr-CA" sz="1200" dirty="0"/>
              <a:t>. (2012). Les Conventions de partenariat dans le système d’éducation québécois : une évaluation </a:t>
            </a:r>
            <a:r>
              <a:rPr lang="fr-CA" sz="1200" dirty="0" err="1"/>
              <a:t>pansystémique</a:t>
            </a:r>
            <a:r>
              <a:rPr lang="fr-CA" sz="1200" dirty="0"/>
              <a:t> de l’implantation et des effets.</a:t>
            </a:r>
          </a:p>
          <a:p>
            <a:r>
              <a:rPr lang="fr-CA" sz="1200" dirty="0"/>
              <a:t>Rapport de recherche. Université Laval (Persévérance et réussite scolaires).</a:t>
            </a:r>
          </a:p>
          <a:p>
            <a:endParaRPr lang="fr-CA"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Une autre source de tension résulte de la difficulté de concilier les changements planifiés et les changements émergents dans les processus de planification (Mintzberg, 1999).</a:t>
            </a:r>
          </a:p>
          <a:p>
            <a:endParaRPr lang="fr-CA" sz="1200" dirty="0"/>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5</a:t>
            </a:fld>
            <a:endParaRPr lang="fr-CA" altLang="fr-FR"/>
          </a:p>
        </p:txBody>
      </p:sp>
    </p:spTree>
    <p:extLst>
      <p:ext uri="{BB962C8B-B14F-4D97-AF65-F5344CB8AC3E}">
        <p14:creationId xmlns:p14="http://schemas.microsoft.com/office/powerpoint/2010/main" val="355869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CA" sz="2800" dirty="0"/>
              <a:t>1. Thèse rationaliste : Préparation des réalisations futures.</a:t>
            </a:r>
          </a:p>
          <a:p>
            <a:pPr lvl="1"/>
            <a:r>
              <a:rPr lang="fr-CA" sz="2800" dirty="0"/>
              <a:t>2. Thèse </a:t>
            </a:r>
            <a:r>
              <a:rPr lang="fr-CA" sz="2800" dirty="0" err="1"/>
              <a:t>incrémentaliste</a:t>
            </a:r>
            <a:r>
              <a:rPr lang="fr-CA" sz="2800" dirty="0"/>
              <a:t> : Intégration des aléas de l’action.</a:t>
            </a:r>
          </a:p>
          <a:p>
            <a:pPr lvl="1"/>
            <a:r>
              <a:rPr lang="fr-CA" sz="2800" dirty="0"/>
              <a:t>3. Thèse de la contingence : Adaptation aux paramètres de l’environnement.</a:t>
            </a:r>
          </a:p>
          <a:p>
            <a:pPr lvl="1"/>
            <a:r>
              <a:rPr lang="fr-CA" sz="2800" dirty="0"/>
              <a:t>4. Thèse de la post-rationalisation : Légitimation a posteriori des choix.</a:t>
            </a:r>
          </a:p>
          <a:p>
            <a:pPr lvl="1"/>
            <a:r>
              <a:rPr lang="fr-CA" sz="2800" dirty="0"/>
              <a:t>5. Thèse du Sensemaking-</a:t>
            </a:r>
            <a:r>
              <a:rPr lang="fr-CA" sz="2800" dirty="0" err="1"/>
              <a:t>sensegiving</a:t>
            </a:r>
            <a:r>
              <a:rPr lang="fr-CA" sz="2800" dirty="0"/>
              <a:t> : Production de sens, restitution du sentiment d’ordre aux collaborateurs.</a:t>
            </a:r>
          </a:p>
          <a:p>
            <a:pPr lvl="1"/>
            <a:r>
              <a:rPr lang="fr-CA" sz="2800" dirty="0"/>
              <a:t>6. Thèse de la dépendance : Mobilisation des ressources.</a:t>
            </a:r>
          </a:p>
          <a:p>
            <a:pPr lvl="1"/>
            <a:r>
              <a:rPr lang="fr-CA" sz="2800" dirty="0"/>
              <a:t>7. Thèse discursive: Tentative de convaincre différemment des audiences différentes.</a:t>
            </a:r>
          </a:p>
          <a:p>
            <a:endParaRPr lang="fr-CA" dirty="0"/>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10</a:t>
            </a:fld>
            <a:endParaRPr lang="fr-CA" altLang="fr-FR"/>
          </a:p>
        </p:txBody>
      </p:sp>
    </p:spTree>
    <p:extLst>
      <p:ext uri="{BB962C8B-B14F-4D97-AF65-F5344CB8AC3E}">
        <p14:creationId xmlns:p14="http://schemas.microsoft.com/office/powerpoint/2010/main" val="186159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CA" sz="2800" dirty="0"/>
              <a:t>1. Thèse rationaliste : Préparation des réalisations futures.</a:t>
            </a:r>
          </a:p>
          <a:p>
            <a:pPr lvl="1"/>
            <a:r>
              <a:rPr lang="fr-CA" sz="2800" dirty="0"/>
              <a:t>2. Thèse </a:t>
            </a:r>
            <a:r>
              <a:rPr lang="fr-CA" sz="2800" dirty="0" err="1"/>
              <a:t>incrémentaliste</a:t>
            </a:r>
            <a:r>
              <a:rPr lang="fr-CA" sz="2800" dirty="0"/>
              <a:t> : Intégration des aléas de l’action.</a:t>
            </a:r>
          </a:p>
          <a:p>
            <a:pPr lvl="1"/>
            <a:r>
              <a:rPr lang="fr-CA" sz="2800" dirty="0"/>
              <a:t>3. Thèse de la contingence : Adaptation aux paramètres de l’environnement.</a:t>
            </a:r>
          </a:p>
          <a:p>
            <a:pPr lvl="1"/>
            <a:r>
              <a:rPr lang="fr-CA" sz="2800" dirty="0"/>
              <a:t>4. Thèse de la post-rationalisation : Légitimation a posteriori des choix.</a:t>
            </a:r>
          </a:p>
          <a:p>
            <a:pPr lvl="1"/>
            <a:r>
              <a:rPr lang="fr-CA" sz="2800" dirty="0"/>
              <a:t>5. Thèse du Sensemaking-sensegiving : Production de sens, restitution du sentiment d’ordre aux collaborateurs.</a:t>
            </a:r>
          </a:p>
          <a:p>
            <a:pPr lvl="1"/>
            <a:r>
              <a:rPr lang="fr-CA" sz="2800" dirty="0"/>
              <a:t>6. Thèse de la dépendance : Mobilisation des ressources.</a:t>
            </a:r>
          </a:p>
          <a:p>
            <a:pPr lvl="1"/>
            <a:r>
              <a:rPr lang="fr-CA" sz="2800" dirty="0"/>
              <a:t>7. Thèse discursive: Tentative de convaincre différemment des audiences différentes.</a:t>
            </a:r>
          </a:p>
          <a:p>
            <a:endParaRPr lang="fr-CA" dirty="0"/>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11</a:t>
            </a:fld>
            <a:endParaRPr lang="fr-CA" altLang="fr-FR"/>
          </a:p>
        </p:txBody>
      </p:sp>
    </p:spTree>
    <p:extLst>
      <p:ext uri="{BB962C8B-B14F-4D97-AF65-F5344CB8AC3E}">
        <p14:creationId xmlns:p14="http://schemas.microsoft.com/office/powerpoint/2010/main" val="426613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25</a:t>
            </a:fld>
            <a:endParaRPr lang="fr-CA" altLang="fr-FR"/>
          </a:p>
        </p:txBody>
      </p:sp>
    </p:spTree>
    <p:extLst>
      <p:ext uri="{BB962C8B-B14F-4D97-AF65-F5344CB8AC3E}">
        <p14:creationId xmlns:p14="http://schemas.microsoft.com/office/powerpoint/2010/main" val="370962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2672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nchor="ctr"/>
          <a:lstStyle>
            <a:lvl1pPr algn="l">
              <a:lnSpc>
                <a:spcPct val="85000"/>
              </a:lnSpc>
              <a:defRPr sz="4000" spc="-50" baseline="0">
                <a:solidFill>
                  <a:schemeClr val="tx1">
                    <a:lumMod val="85000"/>
                    <a:lumOff val="15000"/>
                  </a:schemeClr>
                </a:solidFill>
              </a:defRPr>
            </a:lvl1pPr>
          </a:lstStyle>
          <a:p>
            <a:r>
              <a:rPr lang="fr-FR" dirty="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Modifier le style des sous-titres du masque</a:t>
            </a:r>
            <a:endParaRPr lang="en-US" dirty="0"/>
          </a:p>
        </p:txBody>
      </p:sp>
      <p:sp>
        <p:nvSpPr>
          <p:cNvPr id="7" name="Date Placeholder 3"/>
          <p:cNvSpPr>
            <a:spLocks noGrp="1"/>
          </p:cNvSpPr>
          <p:nvPr>
            <p:ph type="dt" sz="half" idx="10"/>
          </p:nvPr>
        </p:nvSpPr>
        <p:spPr/>
        <p:txBody>
          <a:bodyPr/>
          <a:lstStyle>
            <a:lvl1pPr>
              <a:defRPr/>
            </a:lvl1pPr>
          </a:lstStyle>
          <a:p>
            <a:pPr>
              <a:defRPr/>
            </a:pPr>
            <a:fld id="{07F7E54B-4EA7-4F55-8292-2470BAF45A39}" type="datetimeFigureOut">
              <a:rPr lang="en-US"/>
              <a:pPr>
                <a:defRPr/>
              </a:pPr>
              <a:t>1/3/22</a:t>
            </a:fld>
            <a:endParaRPr lang="en-US"/>
          </a:p>
        </p:txBody>
      </p:sp>
      <p:sp>
        <p:nvSpPr>
          <p:cNvPr id="8" name="Footer Placeholder 4"/>
          <p:cNvSpPr>
            <a:spLocks noGrp="1"/>
          </p:cNvSpPr>
          <p:nvPr>
            <p:ph type="ftr" sz="quarter" idx="11"/>
          </p:nvPr>
        </p:nvSpPr>
        <p:spPr/>
        <p:txBody>
          <a:bodyPr/>
          <a:lstStyle>
            <a:lvl1pPr>
              <a:defRPr/>
            </a:lvl1pPr>
          </a:lstStyle>
          <a:p>
            <a:pPr>
              <a:defRPr/>
            </a:pPr>
            <a:r>
              <a:rPr lang="fr-CA"/>
              <a:t>©2019, Larouche, Savard, Beauchesne et Jean</a:t>
            </a:r>
          </a:p>
        </p:txBody>
      </p:sp>
      <p:sp>
        <p:nvSpPr>
          <p:cNvPr id="9" name="Slide Number Placeholder 5"/>
          <p:cNvSpPr>
            <a:spLocks noGrp="1"/>
          </p:cNvSpPr>
          <p:nvPr>
            <p:ph type="sldNum" sz="quarter" idx="12"/>
          </p:nvPr>
        </p:nvSpPr>
        <p:spPr/>
        <p:txBody>
          <a:bodyPr/>
          <a:lstStyle>
            <a:lvl1pPr>
              <a:defRPr/>
            </a:lvl1pPr>
          </a:lstStyle>
          <a:p>
            <a:pPr>
              <a:defRPr/>
            </a:pPr>
            <a:fld id="{E3F266B0-635E-4339-8950-61C9542E655E}" type="slidenum">
              <a:rPr lang="en-US" altLang="fr-FR"/>
              <a:pPr>
                <a:defRPr/>
              </a:pPr>
              <a:t>‹n°›</a:t>
            </a:fld>
            <a:endParaRPr lang="en-US" altLang="fr-FR"/>
          </a:p>
        </p:txBody>
      </p:sp>
    </p:spTree>
    <p:extLst>
      <p:ext uri="{BB962C8B-B14F-4D97-AF65-F5344CB8AC3E}">
        <p14:creationId xmlns:p14="http://schemas.microsoft.com/office/powerpoint/2010/main" val="101674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48CAED65-393E-404E-B371-25263BA10C2A}" type="datetimeFigureOut">
              <a:rPr lang="en-US"/>
              <a:pPr>
                <a:defRPr/>
              </a:pPr>
              <a:t>1/3/22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76A097-959E-469F-A47C-F375BA16DB38}" type="slidenum">
              <a:rPr lang="en-US" altLang="fr-FR"/>
              <a:pPr>
                <a:defRPr/>
              </a:pPr>
              <a:t>‹n°›</a:t>
            </a:fld>
            <a:endParaRPr lang="en-US" altLang="fr-FR"/>
          </a:p>
        </p:txBody>
      </p:sp>
    </p:spTree>
    <p:extLst>
      <p:ext uri="{BB962C8B-B14F-4D97-AF65-F5344CB8AC3E}">
        <p14:creationId xmlns:p14="http://schemas.microsoft.com/office/powerpoint/2010/main" val="309349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D44B5140-44DB-42C2-8C01-F17CF140E79C}" type="datetimeFigureOut">
              <a:rPr lang="en-US"/>
              <a:pPr>
                <a:defRPr/>
              </a:pPr>
              <a:t>1/3/22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07838A4-FC3A-4055-9FCE-D1AEACE88FCD}" type="slidenum">
              <a:rPr lang="en-US" altLang="fr-FR"/>
              <a:pPr>
                <a:defRPr/>
              </a:pPr>
              <a:t>‹n°›</a:t>
            </a:fld>
            <a:endParaRPr lang="en-US" altLang="fr-FR"/>
          </a:p>
        </p:txBody>
      </p:sp>
    </p:spTree>
    <p:extLst>
      <p:ext uri="{BB962C8B-B14F-4D97-AF65-F5344CB8AC3E}">
        <p14:creationId xmlns:p14="http://schemas.microsoft.com/office/powerpoint/2010/main" val="388004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2022-01-03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1359930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2022-01-03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86695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C359249-8B62-46C3-9EA8-5CA5BCB32155}" type="datetimeFigureOut">
              <a:rPr lang="fr-CA" smtClean="0"/>
              <a:t>2022-01-03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143495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1C359249-8B62-46C3-9EA8-5CA5BCB32155}" type="datetimeFigureOut">
              <a:rPr lang="fr-CA" smtClean="0"/>
              <a:t>2022-01-03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931512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1C359249-8B62-46C3-9EA8-5CA5BCB32155}" type="datetimeFigureOut">
              <a:rPr lang="fr-CA" smtClean="0"/>
              <a:t>2022-01-03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2520320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1C359249-8B62-46C3-9EA8-5CA5BCB32155}" type="datetimeFigureOut">
              <a:rPr lang="fr-CA" smtClean="0"/>
              <a:t>2022-01-03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252367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359249-8B62-46C3-9EA8-5CA5BCB32155}" type="datetimeFigureOut">
              <a:rPr lang="fr-CA" smtClean="0"/>
              <a:t>2022-01-03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013488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359249-8B62-46C3-9EA8-5CA5BCB32155}" type="datetimeFigureOut">
              <a:rPr lang="fr-CA" smtClean="0"/>
              <a:t>2022-01-03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04570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358775" indent="-358775">
              <a:defRPr b="0">
                <a:solidFill>
                  <a:srgbClr val="0070C0"/>
                </a:solidFill>
              </a:defRPr>
            </a:lvl1pPr>
          </a:lstStyle>
          <a:p>
            <a:r>
              <a:rPr lang="fr-FR" dirty="0"/>
              <a:t>Modifiez le style du titre</a:t>
            </a:r>
            <a:endParaRPr lang="en-US" dirty="0"/>
          </a:p>
        </p:txBody>
      </p:sp>
      <p:sp>
        <p:nvSpPr>
          <p:cNvPr id="3" name="Content Placeholder 2"/>
          <p:cNvSpPr>
            <a:spLocks noGrp="1"/>
          </p:cNvSpPr>
          <p:nvPr>
            <p:ph idx="1"/>
          </p:nvPr>
        </p:nvSpPr>
        <p:spPr>
          <a:xfrm>
            <a:off x="1096963" y="1846263"/>
            <a:ext cx="10058400" cy="4378924"/>
          </a:xfrm>
        </p:spPr>
        <p:txBody>
          <a:bodyPr/>
          <a:lstStyle>
            <a:lvl1pPr marL="265113" indent="-265113">
              <a:buFont typeface="Arial" panose="020B0604020202020204" pitchFamily="34" charset="0"/>
              <a:buChar char="•"/>
              <a:defRPr sz="2400"/>
            </a:lvl1pPr>
            <a:lvl2pPr marL="450850" indent="-185738">
              <a:defRPr sz="2000"/>
            </a:lvl2pPr>
            <a:lvl3pPr marL="715963" indent="-265113">
              <a:defRPr/>
            </a:lvl3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5EBA837D-C312-4CD6-97ED-70B97EFFB160}" type="datetimeFigureOut">
              <a:rPr lang="en-US"/>
              <a:pPr>
                <a:defRPr/>
              </a:pPr>
              <a:t>1/3/22</a:t>
            </a:fld>
            <a:endParaRPr lang="en-US"/>
          </a:p>
        </p:txBody>
      </p:sp>
      <p:sp>
        <p:nvSpPr>
          <p:cNvPr id="5" name="Footer Placeholder 4"/>
          <p:cNvSpPr>
            <a:spLocks noGrp="1"/>
          </p:cNvSpPr>
          <p:nvPr>
            <p:ph type="ftr" sz="quarter" idx="11"/>
          </p:nvPr>
        </p:nvSpPr>
        <p:spPr/>
        <p:txBody>
          <a:bodyPr/>
          <a:lstStyle>
            <a:lvl1pPr>
              <a:defRPr/>
            </a:lvl1pPr>
          </a:lstStyle>
          <a:p>
            <a:pPr>
              <a:defRPr/>
            </a:pPr>
            <a:r>
              <a:rPr lang="fr-CA"/>
              <a:t>©2019, Larouche, Savard, Beauchesne et Jean</a:t>
            </a:r>
          </a:p>
        </p:txBody>
      </p:sp>
      <p:sp>
        <p:nvSpPr>
          <p:cNvPr id="6" name="Slide Number Placeholder 5"/>
          <p:cNvSpPr>
            <a:spLocks noGrp="1"/>
          </p:cNvSpPr>
          <p:nvPr>
            <p:ph type="sldNum" sz="quarter" idx="12"/>
          </p:nvPr>
        </p:nvSpPr>
        <p:spPr/>
        <p:txBody>
          <a:bodyPr/>
          <a:lstStyle>
            <a:lvl1pPr>
              <a:defRPr/>
            </a:lvl1pPr>
          </a:lstStyle>
          <a:p>
            <a:pPr>
              <a:defRPr/>
            </a:pPr>
            <a:fld id="{C7C69091-D930-421E-B23B-EE106560A16B}" type="slidenum">
              <a:rPr lang="en-US" altLang="fr-FR"/>
              <a:pPr>
                <a:defRPr/>
              </a:pPr>
              <a:t>‹n°›</a:t>
            </a:fld>
            <a:endParaRPr lang="en-US" altLang="fr-FR"/>
          </a:p>
        </p:txBody>
      </p:sp>
    </p:spTree>
    <p:extLst>
      <p:ext uri="{BB962C8B-B14F-4D97-AF65-F5344CB8AC3E}">
        <p14:creationId xmlns:p14="http://schemas.microsoft.com/office/powerpoint/2010/main" val="25654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359249-8B62-46C3-9EA8-5CA5BCB32155}" type="datetimeFigureOut">
              <a:rPr lang="fr-CA" smtClean="0"/>
              <a:t>2022-01-03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21648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2022-01-03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2701272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2022-01-03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109646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 anchorCtr="0"/>
          <a:lstStyle>
            <a:lvl1pPr algn="ctr">
              <a:lnSpc>
                <a:spcPct val="85000"/>
              </a:lnSpc>
              <a:defRPr sz="4000" b="1">
                <a:solidFill>
                  <a:srgbClr val="0070C0"/>
                </a:solidFill>
              </a:defRPr>
            </a:lvl1pPr>
          </a:lstStyle>
          <a:p>
            <a:r>
              <a:rPr lang="fr-FR" dirty="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7" name="Date Placeholder 3"/>
          <p:cNvSpPr>
            <a:spLocks noGrp="1"/>
          </p:cNvSpPr>
          <p:nvPr>
            <p:ph type="dt" sz="half" idx="10"/>
          </p:nvPr>
        </p:nvSpPr>
        <p:spPr/>
        <p:txBody>
          <a:bodyPr/>
          <a:lstStyle>
            <a:lvl1pPr>
              <a:defRPr/>
            </a:lvl1pPr>
          </a:lstStyle>
          <a:p>
            <a:pPr>
              <a:defRPr/>
            </a:pPr>
            <a:fld id="{80D03ED0-1521-4F34-AB38-D528D8C64CAF}" type="datetimeFigureOut">
              <a:rPr lang="en-US"/>
              <a:pPr>
                <a:defRPr/>
              </a:pPr>
              <a:t>1/3/22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4FD906-B430-4ACE-994B-B3A36F14489F}" type="slidenum">
              <a:rPr lang="en-US" altLang="fr-FR"/>
              <a:pPr>
                <a:defRPr/>
              </a:pPr>
              <a:t>‹n°›</a:t>
            </a:fld>
            <a:endParaRPr lang="en-US" altLang="fr-FR"/>
          </a:p>
        </p:txBody>
      </p:sp>
    </p:spTree>
    <p:extLst>
      <p:ext uri="{BB962C8B-B14F-4D97-AF65-F5344CB8AC3E}">
        <p14:creationId xmlns:p14="http://schemas.microsoft.com/office/powerpoint/2010/main" val="18854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B1B84820-A32E-4C25-981D-1B876753DDD2}" type="datetimeFigureOut">
              <a:rPr lang="en-US"/>
              <a:pPr>
                <a:defRPr/>
              </a:pPr>
              <a:t>1/3/22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95DBB-807A-4C3A-912E-80B92A0492E3}" type="slidenum">
              <a:rPr lang="en-US" altLang="fr-FR"/>
              <a:pPr>
                <a:defRPr/>
              </a:pPr>
              <a:t>‹n°›</a:t>
            </a:fld>
            <a:endParaRPr lang="en-US" altLang="fr-FR"/>
          </a:p>
        </p:txBody>
      </p:sp>
    </p:spTree>
    <p:extLst>
      <p:ext uri="{BB962C8B-B14F-4D97-AF65-F5344CB8AC3E}">
        <p14:creationId xmlns:p14="http://schemas.microsoft.com/office/powerpoint/2010/main" val="159840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vert="horz" lIns="91440" tIns="45720" rIns="91440" bIns="45720" rtlCol="0" anchor="b">
            <a:normAutofit/>
          </a:bodyPr>
          <a:lstStyle>
            <a:lvl1pPr>
              <a:defRPr lang="en-US" b="1" dirty="0">
                <a:solidFill>
                  <a:srgbClr val="0070C0"/>
                </a:solidFill>
              </a:defRPr>
            </a:lvl1pPr>
          </a:lstStyle>
          <a:p>
            <a:pPr marL="358775" lvl="0" indent="-358775"/>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CC5DBE47-8F06-4136-A040-4F2BBD5D734D}" type="datetimeFigureOut">
              <a:rPr lang="en-US"/>
              <a:pPr>
                <a:defRPr/>
              </a:pPr>
              <a:t>1/3/22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9EFCA6F-3C04-406B-8850-0F2C9D01B259}" type="slidenum">
              <a:rPr lang="en-US" altLang="fr-FR"/>
              <a:pPr>
                <a:defRPr/>
              </a:pPr>
              <a:t>‹n°›</a:t>
            </a:fld>
            <a:endParaRPr lang="en-US" altLang="fr-FR"/>
          </a:p>
        </p:txBody>
      </p:sp>
    </p:spTree>
    <p:extLst>
      <p:ext uri="{BB962C8B-B14F-4D97-AF65-F5344CB8AC3E}">
        <p14:creationId xmlns:p14="http://schemas.microsoft.com/office/powerpoint/2010/main" val="378987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F9EE7D6B-43DC-434C-83AA-B735FCA034F5}" type="datetimeFigureOut">
              <a:rPr lang="en-US"/>
              <a:pPr>
                <a:defRPr/>
              </a:pPr>
              <a:t>1/3/22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8FD3E7-BDA8-47D0-95BF-60E142F73E56}" type="slidenum">
              <a:rPr lang="en-US" altLang="fr-FR"/>
              <a:pPr>
                <a:defRPr/>
              </a:pPr>
              <a:t>‹n°›</a:t>
            </a:fld>
            <a:endParaRPr lang="en-US" altLang="fr-FR"/>
          </a:p>
        </p:txBody>
      </p:sp>
    </p:spTree>
    <p:extLst>
      <p:ext uri="{BB962C8B-B14F-4D97-AF65-F5344CB8AC3E}">
        <p14:creationId xmlns:p14="http://schemas.microsoft.com/office/powerpoint/2010/main" val="23594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1FCA0BB0-C045-48C4-991B-B632320D5235}" type="datetimeFigureOut">
              <a:rPr lang="en-US"/>
              <a:pPr>
                <a:defRPr/>
              </a:pPr>
              <a:t>1/3/22</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fr-CA"/>
              <a:t>©2019, Larouche, Savard, Beauchesne et Jean</a:t>
            </a:r>
          </a:p>
        </p:txBody>
      </p:sp>
      <p:sp>
        <p:nvSpPr>
          <p:cNvPr id="6" name="Slide Number Placeholder 8"/>
          <p:cNvSpPr>
            <a:spLocks noGrp="1"/>
          </p:cNvSpPr>
          <p:nvPr>
            <p:ph type="sldNum" sz="quarter" idx="12"/>
          </p:nvPr>
        </p:nvSpPr>
        <p:spPr/>
        <p:txBody>
          <a:bodyPr/>
          <a:lstStyle>
            <a:lvl1pPr>
              <a:defRPr/>
            </a:lvl1pPr>
          </a:lstStyle>
          <a:p>
            <a:pPr>
              <a:defRPr/>
            </a:pPr>
            <a:fld id="{FBF7C1BE-15FD-4605-97EC-3A6C09C34263}" type="slidenum">
              <a:rPr lang="en-US" altLang="fr-FR"/>
              <a:pPr>
                <a:defRPr/>
              </a:pPr>
              <a:t>‹n°›</a:t>
            </a:fld>
            <a:endParaRPr lang="en-US" altLang="fr-FR"/>
          </a:p>
        </p:txBody>
      </p:sp>
    </p:spTree>
    <p:extLst>
      <p:ext uri="{BB962C8B-B14F-4D97-AF65-F5344CB8AC3E}">
        <p14:creationId xmlns:p14="http://schemas.microsoft.com/office/powerpoint/2010/main" val="412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53F26FAD-EA45-4336-B9F9-F3E1DFC1D55F}" type="datetimeFigureOut">
              <a:rPr lang="en-US"/>
              <a:pPr>
                <a:defRPr/>
              </a:pPr>
              <a:t>1/3/22</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85154D1D-8C79-43ED-90ED-36F237329B5F}" type="slidenum">
              <a:rPr lang="en-US" altLang="fr-FR"/>
              <a:pPr>
                <a:defRPr/>
              </a:pPr>
              <a:t>‹n°›</a:t>
            </a:fld>
            <a:endParaRPr lang="en-US" altLang="fr-FR"/>
          </a:p>
        </p:txBody>
      </p:sp>
    </p:spTree>
    <p:extLst>
      <p:ext uri="{BB962C8B-B14F-4D97-AF65-F5344CB8AC3E}">
        <p14:creationId xmlns:p14="http://schemas.microsoft.com/office/powerpoint/2010/main" val="28817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lvl1pPr>
              <a:defRPr/>
            </a:lvl1pPr>
          </a:lstStyle>
          <a:p>
            <a:pPr>
              <a:defRPr/>
            </a:pPr>
            <a:fld id="{D7707494-5FC2-4720-A354-7C4291B02902}" type="datetimeFigureOut">
              <a:rPr lang="en-US"/>
              <a:pPr>
                <a:defRPr/>
              </a:pPr>
              <a:t>1/3/22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FC3F715-DF6B-4773-8628-FA2DAC828F99}" type="slidenum">
              <a:rPr lang="en-US" altLang="fr-FR"/>
              <a:pPr>
                <a:defRPr/>
              </a:pPr>
              <a:t>‹n°›</a:t>
            </a:fld>
            <a:endParaRPr lang="en-US" altLang="fr-FR"/>
          </a:p>
        </p:txBody>
      </p:sp>
    </p:spTree>
    <p:extLst>
      <p:ext uri="{BB962C8B-B14F-4D97-AF65-F5344CB8AC3E}">
        <p14:creationId xmlns:p14="http://schemas.microsoft.com/office/powerpoint/2010/main" val="18180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cs typeface="+mn-cs"/>
              </a:defRPr>
            </a:lvl1pPr>
          </a:lstStyle>
          <a:p>
            <a:pPr>
              <a:defRPr/>
            </a:pPr>
            <a:fld id="{3AB08F6E-CFFF-4829-BC09-76E22FBE94C6}" type="datetimeFigureOut">
              <a:rPr lang="en-US"/>
              <a:pPr>
                <a:defRPr/>
              </a:pPr>
              <a:t>1/3/22</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cs typeface="+mn-cs"/>
              </a:defRPr>
            </a:lvl1pPr>
          </a:lstStyle>
          <a:p>
            <a:pPr>
              <a:defRPr/>
            </a:pPr>
            <a:r>
              <a:rPr lang="fr-CA"/>
              <a:t>©2019, Larouche, Savard, Beauchesne et Jean</a:t>
            </a: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Calibri" panose="020F0502020204030204" pitchFamily="34" charset="0"/>
              </a:defRPr>
            </a:lvl1pPr>
          </a:lstStyle>
          <a:p>
            <a:pPr>
              <a:defRPr/>
            </a:pPr>
            <a:fld id="{7C327154-DEAC-4460-BF40-A4034E9754D3}" type="slidenum">
              <a:rPr lang="en-US" altLang="fr-FR"/>
              <a:pPr>
                <a:defRPr/>
              </a:pPr>
              <a:t>‹n°›</a:t>
            </a:fld>
            <a:endParaRPr lang="en-US" altLang="fr-FR"/>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4" r:id="rId1"/>
    <p:sldLayoutId id="2147483859" r:id="rId2"/>
    <p:sldLayoutId id="2147483865" r:id="rId3"/>
    <p:sldLayoutId id="2147483860" r:id="rId4"/>
    <p:sldLayoutId id="2147483861" r:id="rId5"/>
    <p:sldLayoutId id="2147483862" r:id="rId6"/>
    <p:sldLayoutId id="2147483866" r:id="rId7"/>
    <p:sldLayoutId id="2147483867" r:id="rId8"/>
    <p:sldLayoutId id="2147483868" r:id="rId9"/>
    <p:sldLayoutId id="2147483863" r:id="rId10"/>
    <p:sldLayoutId id="21474838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85000"/>
        </a:lnSpc>
        <a:spcBef>
          <a:spcPct val="0"/>
        </a:spcBef>
        <a:spcAft>
          <a:spcPct val="0"/>
        </a:spcAft>
        <a:defRPr sz="36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59249-8B62-46C3-9EA8-5CA5BCB32155}" type="datetimeFigureOut">
              <a:rPr lang="fr-CA" smtClean="0"/>
              <a:t>2022-01-03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17216-CD67-426D-8F2E-2D9631C3BBA6}" type="slidenum">
              <a:rPr lang="fr-CA" smtClean="0"/>
              <a:t>‹n°›</a:t>
            </a:fld>
            <a:endParaRPr lang="fr-CA"/>
          </a:p>
        </p:txBody>
      </p:sp>
    </p:spTree>
    <p:extLst>
      <p:ext uri="{BB962C8B-B14F-4D97-AF65-F5344CB8AC3E}">
        <p14:creationId xmlns:p14="http://schemas.microsoft.com/office/powerpoint/2010/main" val="65770210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223237" y="1509144"/>
            <a:ext cx="10172952" cy="2551829"/>
          </a:xfrm>
        </p:spPr>
        <p:txBody>
          <a:bodyPr vert="horz" lIns="91440" tIns="45720" rIns="91440" bIns="45720" rtlCol="0" anchor="ctr">
            <a:noAutofit/>
          </a:bodyPr>
          <a:lstStyle/>
          <a:p>
            <a:pPr algn="ctr"/>
            <a:r>
              <a:rPr lang="fr-CA" sz="3600" dirty="0">
                <a:solidFill>
                  <a:srgbClr val="0070C0"/>
                </a:solidFill>
              </a:rPr>
              <a:t>Réussites et difficultés des directions d’établissement : </a:t>
            </a:r>
            <a:br>
              <a:rPr lang="fr-CA" sz="3600" dirty="0">
                <a:solidFill>
                  <a:srgbClr val="0070C0"/>
                </a:solidFill>
              </a:rPr>
            </a:br>
            <a:r>
              <a:rPr lang="fr-CA" sz="3600" dirty="0">
                <a:solidFill>
                  <a:srgbClr val="0070C0"/>
                </a:solidFill>
              </a:rPr>
              <a:t>entre planification stratégique et pratiques </a:t>
            </a:r>
            <a:r>
              <a:rPr lang="fr-CA" sz="3600" dirty="0" err="1">
                <a:solidFill>
                  <a:srgbClr val="0070C0"/>
                </a:solidFill>
              </a:rPr>
              <a:t>mobilisantes</a:t>
            </a:r>
            <a:br>
              <a:rPr lang="fr-CA" sz="3600" dirty="0">
                <a:solidFill>
                  <a:srgbClr val="0070C0"/>
                </a:solidFill>
              </a:rPr>
            </a:br>
            <a:r>
              <a:rPr lang="fr-CA" sz="3600" dirty="0">
                <a:solidFill>
                  <a:srgbClr val="0070C0"/>
                </a:solidFill>
              </a:rPr>
              <a:t>(REF 2022)</a:t>
            </a:r>
            <a:br>
              <a:rPr lang="fr-CA" sz="3600" dirty="0">
                <a:solidFill>
                  <a:srgbClr val="0070C0"/>
                </a:solidFill>
              </a:rPr>
            </a:br>
            <a:r>
              <a:rPr lang="fr-CA" sz="3600" dirty="0">
                <a:solidFill>
                  <a:srgbClr val="0070C0"/>
                </a:solidFill>
              </a:rPr>
              <a:t>(rencontre du </a:t>
            </a:r>
            <a:r>
              <a:rPr lang="fr-CA" sz="3600">
                <a:solidFill>
                  <a:srgbClr val="0070C0"/>
                </a:solidFill>
              </a:rPr>
              <a:t>7 juillet 2021)</a:t>
            </a:r>
            <a:endParaRPr lang="en-US" sz="3600" kern="1200" dirty="0">
              <a:solidFill>
                <a:srgbClr val="0070C0"/>
              </a:solidFill>
              <a:latin typeface="+mj-lt"/>
              <a:ea typeface="+mj-ea"/>
              <a:cs typeface="+mj-cs"/>
            </a:endParaRPr>
          </a:p>
        </p:txBody>
      </p:sp>
      <p:sp>
        <p:nvSpPr>
          <p:cNvPr id="3" name="Sous-titre 2"/>
          <p:cNvSpPr>
            <a:spLocks noGrp="1"/>
          </p:cNvSpPr>
          <p:nvPr>
            <p:ph type="subTitle" idx="1"/>
            <p:custDataLst>
              <p:tags r:id="rId2"/>
            </p:custDataLst>
          </p:nvPr>
        </p:nvSpPr>
        <p:spPr>
          <a:xfrm>
            <a:off x="5485316" y="4283024"/>
            <a:ext cx="3266438" cy="1980491"/>
          </a:xfrm>
        </p:spPr>
        <p:txBody>
          <a:bodyPr vert="horz" lIns="91440" tIns="45720" rIns="91440" bIns="45720" rtlCol="0" anchor="ctr">
            <a:normAutofit/>
          </a:bodyPr>
          <a:lstStyle/>
          <a:p>
            <a:r>
              <a:rPr lang="en-US" sz="1600"/>
              <a:t>Catherine </a:t>
            </a:r>
            <a:r>
              <a:rPr lang="en-US" sz="1600" err="1"/>
              <a:t>Larouche</a:t>
            </a:r>
            <a:r>
              <a:rPr lang="en-US" sz="1600"/>
              <a:t>, UQAC</a:t>
            </a:r>
          </a:p>
          <a:p>
            <a:r>
              <a:rPr lang="en-US" sz="1600"/>
              <a:t>Denis Savard, U. Laval</a:t>
            </a:r>
          </a:p>
          <a:p>
            <a:r>
              <a:rPr lang="en-US" sz="1600"/>
              <a:t>Rénald Beauchesne, UQAC</a:t>
            </a:r>
          </a:p>
          <a:p>
            <a:r>
              <a:rPr lang="en-US" sz="1600"/>
              <a:t>Ugo collard-</a:t>
            </a:r>
            <a:r>
              <a:rPr lang="en-US" sz="1600" err="1"/>
              <a:t>fortin</a:t>
            </a:r>
            <a:r>
              <a:rPr lang="en-US" sz="1600"/>
              <a:t>, UQAC</a:t>
            </a:r>
          </a:p>
          <a:p>
            <a:r>
              <a:rPr lang="en-US" sz="1600"/>
              <a:t>Lucie </a:t>
            </a:r>
            <a:r>
              <a:rPr lang="en-US" sz="1600" err="1"/>
              <a:t>lavoie</a:t>
            </a:r>
            <a:r>
              <a:rPr lang="en-US" sz="1600"/>
              <a:t>, </a:t>
            </a:r>
            <a:r>
              <a:rPr lang="en-US" sz="1600" err="1"/>
              <a:t>uqac</a:t>
            </a:r>
            <a:endParaRPr lang="en-US" sz="1600"/>
          </a:p>
        </p:txBody>
      </p:sp>
      <p:pic>
        <p:nvPicPr>
          <p:cNvPr id="11" name="Image 10">
            <a:extLst>
              <a:ext uri="{FF2B5EF4-FFF2-40B4-BE49-F238E27FC236}">
                <a16:creationId xmlns:a16="http://schemas.microsoft.com/office/drawing/2014/main" id="{735F01C0-8D83-1F43-9D1F-65B463E3B49E}"/>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9086127" y="4397926"/>
            <a:ext cx="2460533" cy="1865589"/>
          </a:xfrm>
          <a:prstGeom prst="rect">
            <a:avLst/>
          </a:prstGeom>
        </p:spPr>
      </p:pic>
      <p:pic>
        <p:nvPicPr>
          <p:cNvPr id="5" name="Image 4">
            <a:extLst>
              <a:ext uri="{FF2B5EF4-FFF2-40B4-BE49-F238E27FC236}">
                <a16:creationId xmlns:a16="http://schemas.microsoft.com/office/drawing/2014/main" id="{543E46F3-73B3-9E48-84BC-D6B5F1B891D7}"/>
              </a:ext>
            </a:extLst>
          </p:cNvPr>
          <p:cNvPicPr>
            <a:picLocks noChangeAspect="1"/>
          </p:cNvPicPr>
          <p:nvPr/>
        </p:nvPicPr>
        <p:blipFill>
          <a:blip r:embed="rId7"/>
          <a:stretch>
            <a:fillRect/>
          </a:stretch>
        </p:blipFill>
        <p:spPr>
          <a:xfrm>
            <a:off x="1425592" y="4397926"/>
            <a:ext cx="3175746" cy="1901859"/>
          </a:xfrm>
          <a:prstGeom prst="rect">
            <a:avLst/>
          </a:prstGeom>
        </p:spPr>
      </p:pic>
    </p:spTree>
    <p:extLst>
      <p:ext uri="{BB962C8B-B14F-4D97-AF65-F5344CB8AC3E}">
        <p14:creationId xmlns:p14="http://schemas.microsoft.com/office/powerpoint/2010/main" val="264301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t>Cadre théorique</a:t>
            </a:r>
          </a:p>
        </p:txBody>
      </p:sp>
      <p:sp>
        <p:nvSpPr>
          <p:cNvPr id="3" name="Espace réservé du contenu 2"/>
          <p:cNvSpPr>
            <a:spLocks noGrp="1"/>
          </p:cNvSpPr>
          <p:nvPr>
            <p:ph idx="1"/>
            <p:custDataLst>
              <p:tags r:id="rId2"/>
            </p:custDataLst>
          </p:nvPr>
        </p:nvSpPr>
        <p:spPr>
          <a:xfrm>
            <a:off x="1096963" y="1846263"/>
            <a:ext cx="10419989" cy="4378924"/>
          </a:xfrm>
        </p:spPr>
        <p:txBody>
          <a:bodyPr/>
          <a:lstStyle/>
          <a:p>
            <a:r>
              <a:rPr lang="fr-CA" sz="2800" dirty="0"/>
              <a:t>Les logiques d’action sont identifiées à l’intérieur du modèle d’analyse des conceptions et des pratiques de planification </a:t>
            </a:r>
            <a:br>
              <a:rPr lang="fr-CA" sz="2800" dirty="0"/>
            </a:br>
            <a:r>
              <a:rPr lang="fr-CA" sz="2800" dirty="0"/>
              <a:t>de </a:t>
            </a:r>
            <a:r>
              <a:rPr lang="fr-CA" sz="2800" dirty="0" err="1"/>
              <a:t>Masengesho</a:t>
            </a:r>
            <a:r>
              <a:rPr lang="fr-CA" sz="2800" dirty="0"/>
              <a:t> et al. (2009). </a:t>
            </a:r>
          </a:p>
          <a:p>
            <a:r>
              <a:rPr lang="fr-CA" sz="2800" dirty="0"/>
              <a:t>Ce modèle identifie</a:t>
            </a:r>
          </a:p>
          <a:p>
            <a:pPr lvl="1"/>
            <a:r>
              <a:rPr lang="fr-CA" sz="2400" dirty="0"/>
              <a:t> sept types de logiques d’action </a:t>
            </a:r>
          </a:p>
          <a:p>
            <a:pPr lvl="2"/>
            <a:r>
              <a:rPr lang="fr-CA" sz="2400" dirty="0"/>
              <a:t>rationaliste, </a:t>
            </a:r>
            <a:r>
              <a:rPr lang="fr-CA" sz="2400" dirty="0" err="1"/>
              <a:t>incrémentaliste</a:t>
            </a:r>
            <a:r>
              <a:rPr lang="fr-CA" sz="2400" dirty="0"/>
              <a:t>, contingente, post-rationalisation, </a:t>
            </a:r>
            <a:br>
              <a:rPr lang="fr-CA" sz="2400" dirty="0"/>
            </a:br>
            <a:r>
              <a:rPr lang="fr-CA" sz="2400" dirty="0"/>
              <a:t>sensemaking-sensegiving, de la dépendance et communicative</a:t>
            </a:r>
          </a:p>
          <a:p>
            <a:pPr lvl="1"/>
            <a:r>
              <a:rPr lang="fr-CA" sz="2400" dirty="0"/>
              <a:t>situées selon cinq variables clés </a:t>
            </a:r>
          </a:p>
          <a:p>
            <a:pPr lvl="2"/>
            <a:r>
              <a:rPr lang="fr-CA" sz="2400" dirty="0"/>
              <a:t>le contexte, l'initiateur de l'action, les actions attendues, les acteurs visés, </a:t>
            </a:r>
            <a:br>
              <a:rPr lang="fr-CA" sz="2400" dirty="0"/>
            </a:br>
            <a:r>
              <a:rPr lang="fr-CA" sz="2400" dirty="0"/>
              <a:t>les allocutaires</a:t>
            </a:r>
          </a:p>
        </p:txBody>
      </p:sp>
    </p:spTree>
    <p:extLst>
      <p:ext uri="{BB962C8B-B14F-4D97-AF65-F5344CB8AC3E}">
        <p14:creationId xmlns:p14="http://schemas.microsoft.com/office/powerpoint/2010/main" val="80913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7603DA-6FD0-446C-B1AF-E287BD916D35}"/>
              </a:ext>
            </a:extLst>
          </p:cNvPr>
          <p:cNvPicPr>
            <a:picLocks noChangeAspect="1"/>
          </p:cNvPicPr>
          <p:nvPr/>
        </p:nvPicPr>
        <p:blipFill>
          <a:blip r:embed="rId3"/>
          <a:stretch>
            <a:fillRect/>
          </a:stretch>
        </p:blipFill>
        <p:spPr>
          <a:xfrm>
            <a:off x="2611245" y="1"/>
            <a:ext cx="6401274" cy="6298854"/>
          </a:xfrm>
          <a:prstGeom prst="rect">
            <a:avLst/>
          </a:prstGeom>
        </p:spPr>
      </p:pic>
      <p:sp>
        <p:nvSpPr>
          <p:cNvPr id="3" name="ZoneTexte 2">
            <a:extLst>
              <a:ext uri="{FF2B5EF4-FFF2-40B4-BE49-F238E27FC236}">
                <a16:creationId xmlns:a16="http://schemas.microsoft.com/office/drawing/2014/main" id="{FAD5B1A0-D75A-48C2-9C14-1B07DF0EAA22}"/>
              </a:ext>
            </a:extLst>
          </p:cNvPr>
          <p:cNvSpPr txBox="1"/>
          <p:nvPr/>
        </p:nvSpPr>
        <p:spPr>
          <a:xfrm>
            <a:off x="1299409" y="981873"/>
            <a:ext cx="28987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Anticipation de l’action</a:t>
            </a:r>
          </a:p>
        </p:txBody>
      </p:sp>
      <p:sp>
        <p:nvSpPr>
          <p:cNvPr id="4" name="ZoneTexte 3">
            <a:extLst>
              <a:ext uri="{FF2B5EF4-FFF2-40B4-BE49-F238E27FC236}">
                <a16:creationId xmlns:a16="http://schemas.microsoft.com/office/drawing/2014/main" id="{6B205C63-2052-4F57-AAF1-7FDFA11BA99E}"/>
              </a:ext>
            </a:extLst>
          </p:cNvPr>
          <p:cNvSpPr txBox="1"/>
          <p:nvPr/>
        </p:nvSpPr>
        <p:spPr>
          <a:xfrm>
            <a:off x="547435" y="3924117"/>
            <a:ext cx="229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Adaptation de l’action</a:t>
            </a:r>
          </a:p>
        </p:txBody>
      </p:sp>
      <p:sp>
        <p:nvSpPr>
          <p:cNvPr id="5" name="ZoneTexte 4">
            <a:extLst>
              <a:ext uri="{FF2B5EF4-FFF2-40B4-BE49-F238E27FC236}">
                <a16:creationId xmlns:a16="http://schemas.microsoft.com/office/drawing/2014/main" id="{B4F449B2-4E80-4BC4-B965-A82DE288D9B6}"/>
              </a:ext>
            </a:extLst>
          </p:cNvPr>
          <p:cNvSpPr txBox="1"/>
          <p:nvPr/>
        </p:nvSpPr>
        <p:spPr>
          <a:xfrm>
            <a:off x="8507330" y="3603623"/>
            <a:ext cx="27073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Exercice de construction du «sens» donné </a:t>
            </a:r>
            <a:b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b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par les acteurs</a:t>
            </a:r>
          </a:p>
        </p:txBody>
      </p:sp>
    </p:spTree>
    <p:extLst>
      <p:ext uri="{BB962C8B-B14F-4D97-AF65-F5344CB8AC3E}">
        <p14:creationId xmlns:p14="http://schemas.microsoft.com/office/powerpoint/2010/main" val="18244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5EAC186-D39F-48B8-8EE4-3567C9AA461A}"/>
              </a:ext>
            </a:extLst>
          </p:cNvPr>
          <p:cNvPicPr>
            <a:picLocks noChangeAspect="1"/>
          </p:cNvPicPr>
          <p:nvPr/>
        </p:nvPicPr>
        <p:blipFill>
          <a:blip r:embed="rId2"/>
          <a:stretch>
            <a:fillRect/>
          </a:stretch>
        </p:blipFill>
        <p:spPr>
          <a:xfrm>
            <a:off x="1497409" y="73049"/>
            <a:ext cx="9197182" cy="6239654"/>
          </a:xfrm>
          <a:prstGeom prst="rect">
            <a:avLst/>
          </a:prstGeom>
        </p:spPr>
      </p:pic>
      <p:sp>
        <p:nvSpPr>
          <p:cNvPr id="3" name="Légende encadrée 1 2">
            <a:extLst>
              <a:ext uri="{FF2B5EF4-FFF2-40B4-BE49-F238E27FC236}">
                <a16:creationId xmlns:a16="http://schemas.microsoft.com/office/drawing/2014/main" id="{34790EAB-0333-472F-B69A-F3C7B3B98C03}"/>
              </a:ext>
            </a:extLst>
          </p:cNvPr>
          <p:cNvSpPr/>
          <p:nvPr/>
        </p:nvSpPr>
        <p:spPr>
          <a:xfrm>
            <a:off x="9479269" y="2412332"/>
            <a:ext cx="1460165" cy="805624"/>
          </a:xfrm>
          <a:prstGeom prst="borderCallout1">
            <a:avLst>
              <a:gd name="adj1" fmla="val 18750"/>
              <a:gd name="adj2" fmla="val -8333"/>
              <a:gd name="adj3" fmla="val -65931"/>
              <a:gd name="adj4" fmla="val -46473"/>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FF0000"/>
                </a:solidFill>
                <a:effectLst/>
                <a:uLnTx/>
                <a:uFillTx/>
                <a:latin typeface="Calibri" panose="020F0502020204030204"/>
                <a:ea typeface="+mn-ea"/>
                <a:cs typeface="+mn-cs"/>
              </a:rPr>
              <a:t>Indicateur de départ de l’action de planification analysée</a:t>
            </a:r>
          </a:p>
        </p:txBody>
      </p:sp>
      <p:sp>
        <p:nvSpPr>
          <p:cNvPr id="4" name="Légende encadrée 1 3">
            <a:extLst>
              <a:ext uri="{FF2B5EF4-FFF2-40B4-BE49-F238E27FC236}">
                <a16:creationId xmlns:a16="http://schemas.microsoft.com/office/drawing/2014/main" id="{784CF931-CAF2-4FA1-BBE0-FB165B6DCACE}"/>
              </a:ext>
            </a:extLst>
          </p:cNvPr>
          <p:cNvSpPr/>
          <p:nvPr/>
        </p:nvSpPr>
        <p:spPr>
          <a:xfrm>
            <a:off x="3687351" y="2412332"/>
            <a:ext cx="1510291" cy="1028945"/>
          </a:xfrm>
          <a:prstGeom prst="borderCallout1">
            <a:avLst>
              <a:gd name="adj1" fmla="val 18750"/>
              <a:gd name="adj2" fmla="val -8333"/>
              <a:gd name="adj3" fmla="val -28378"/>
              <a:gd name="adj4" fmla="val -15673"/>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rPr>
              <a:t>Action de planification: dynamique interne ou activité </a:t>
            </a:r>
            <a:r>
              <a:rPr kumimoji="0" lang="fr-CA" sz="1200" b="1" i="0" u="none" strike="noStrike" kern="0" cap="none" spc="0" normalizeH="0" baseline="0" noProof="0" dirty="0" err="1">
                <a:ln>
                  <a:noFill/>
                </a:ln>
                <a:solidFill>
                  <a:srgbClr val="FF0000"/>
                </a:solidFill>
                <a:effectLst/>
                <a:uLnTx/>
                <a:uFillTx/>
                <a:latin typeface="Calibri" panose="020F0502020204030204"/>
                <a:ea typeface="+mn-ea"/>
                <a:cs typeface="+mn-cs"/>
              </a:rPr>
              <a:t>interorganisationelle</a:t>
            </a:r>
            <a:endPar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5" name="Légende encadrée 1 4">
            <a:extLst>
              <a:ext uri="{FF2B5EF4-FFF2-40B4-BE49-F238E27FC236}">
                <a16:creationId xmlns:a16="http://schemas.microsoft.com/office/drawing/2014/main" id="{C24D98B0-7196-4533-AA3D-DE2E8466DE54}"/>
              </a:ext>
            </a:extLst>
          </p:cNvPr>
          <p:cNvSpPr/>
          <p:nvPr/>
        </p:nvSpPr>
        <p:spPr>
          <a:xfrm>
            <a:off x="5251456" y="666158"/>
            <a:ext cx="1460165" cy="805624"/>
          </a:xfrm>
          <a:prstGeom prst="borderCallout1">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rPr>
              <a:t>Visée prédominante dans l’action</a:t>
            </a:r>
          </a:p>
        </p:txBody>
      </p:sp>
      <p:sp>
        <p:nvSpPr>
          <p:cNvPr id="6" name="Légende encadrée 1 5">
            <a:extLst>
              <a:ext uri="{FF2B5EF4-FFF2-40B4-BE49-F238E27FC236}">
                <a16:creationId xmlns:a16="http://schemas.microsoft.com/office/drawing/2014/main" id="{2B1FE6E5-5016-40DA-A593-1D73BB446800}"/>
              </a:ext>
            </a:extLst>
          </p:cNvPr>
          <p:cNvSpPr/>
          <p:nvPr/>
        </p:nvSpPr>
        <p:spPr>
          <a:xfrm>
            <a:off x="6924890" y="2802867"/>
            <a:ext cx="1460165" cy="1028945"/>
          </a:xfrm>
          <a:prstGeom prst="borderCallout1">
            <a:avLst>
              <a:gd name="adj1" fmla="val 18750"/>
              <a:gd name="adj2" fmla="val -8333"/>
              <a:gd name="adj3" fmla="val -67474"/>
              <a:gd name="adj4" fmla="val -54832"/>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rPr>
              <a:t>Prise en compte des contextes externes qui modulent l’action de planification</a:t>
            </a:r>
          </a:p>
        </p:txBody>
      </p:sp>
      <p:sp>
        <p:nvSpPr>
          <p:cNvPr id="7" name="Légende encadrée 1 6">
            <a:extLst>
              <a:ext uri="{FF2B5EF4-FFF2-40B4-BE49-F238E27FC236}">
                <a16:creationId xmlns:a16="http://schemas.microsoft.com/office/drawing/2014/main" id="{9EF3D403-EBAA-4DC6-BD80-95AEF9215DBA}"/>
              </a:ext>
            </a:extLst>
          </p:cNvPr>
          <p:cNvSpPr/>
          <p:nvPr/>
        </p:nvSpPr>
        <p:spPr>
          <a:xfrm>
            <a:off x="7415821" y="666158"/>
            <a:ext cx="1460165" cy="805624"/>
          </a:xfrm>
          <a:prstGeom prst="borderCallout1">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FF0000"/>
                </a:solidFill>
                <a:effectLst/>
                <a:uLnTx/>
                <a:uFillTx/>
                <a:latin typeface="Calibri" panose="020F0502020204030204"/>
                <a:ea typeface="+mn-ea"/>
                <a:cs typeface="+mn-cs"/>
              </a:rPr>
              <a:t>Qui planifie?</a:t>
            </a:r>
          </a:p>
        </p:txBody>
      </p:sp>
    </p:spTree>
    <p:extLst>
      <p:ext uri="{BB962C8B-B14F-4D97-AF65-F5344CB8AC3E}">
        <p14:creationId xmlns:p14="http://schemas.microsoft.com/office/powerpoint/2010/main" val="190262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3"/>
                                        </p:tgtEl>
                                        <p:attrNameLst>
                                          <p:attrName>ppt_x</p:attrName>
                                        </p:attrNameLst>
                                      </p:cBhvr>
                                      <p:tavLst>
                                        <p:tav tm="0">
                                          <p:val>
                                            <p:strVal val="ppt_x"/>
                                          </p:val>
                                        </p:tav>
                                        <p:tav tm="100000">
                                          <p:val>
                                            <p:strVal val="ppt_x"/>
                                          </p:val>
                                        </p:tav>
                                      </p:tavLst>
                                    </p:anim>
                                    <p:anim calcmode="lin" valueType="num">
                                      <p:cBhvr additive="base">
                                        <p:cTn id="45" dur="500"/>
                                        <p:tgtEl>
                                          <p:spTgt spid="3"/>
                                        </p:tgtEl>
                                        <p:attrNameLst>
                                          <p:attrName>ppt_y</p:attrName>
                                        </p:attrNameLst>
                                      </p:cBhvr>
                                      <p:tavLst>
                                        <p:tav tm="0">
                                          <p:val>
                                            <p:strVal val="ppt_y"/>
                                          </p:val>
                                        </p:tav>
                                        <p:tav tm="100000">
                                          <p:val>
                                            <p:strVal val="1+ppt_h/2"/>
                                          </p:val>
                                        </p:tav>
                                      </p:tavLst>
                                    </p:anim>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7E54EC7-15B9-EF45-86BD-CFC36FCC7C9C}"/>
              </a:ext>
            </a:extLst>
          </p:cNvPr>
          <p:cNvPicPr>
            <a:picLocks noChangeAspect="1"/>
          </p:cNvPicPr>
          <p:nvPr/>
        </p:nvPicPr>
        <p:blipFill>
          <a:blip r:embed="rId3"/>
          <a:stretch>
            <a:fillRect/>
          </a:stretch>
        </p:blipFill>
        <p:spPr>
          <a:xfrm>
            <a:off x="1534159" y="183412"/>
            <a:ext cx="9257757" cy="6024348"/>
          </a:xfrm>
          <a:prstGeom prst="rect">
            <a:avLst/>
          </a:prstGeom>
        </p:spPr>
      </p:pic>
    </p:spTree>
    <p:extLst>
      <p:ext uri="{BB962C8B-B14F-4D97-AF65-F5344CB8AC3E}">
        <p14:creationId xmlns:p14="http://schemas.microsoft.com/office/powerpoint/2010/main" val="405105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2FAE6-20D7-4F48-939D-DDB1B816F769}"/>
              </a:ext>
            </a:extLst>
          </p:cNvPr>
          <p:cNvSpPr>
            <a:spLocks noGrp="1"/>
          </p:cNvSpPr>
          <p:nvPr>
            <p:ph type="title"/>
          </p:nvPr>
        </p:nvSpPr>
        <p:spPr/>
        <p:txBody>
          <a:bodyPr/>
          <a:lstStyle/>
          <a:p>
            <a:pPr marL="0" indent="0"/>
            <a:r>
              <a:rPr lang="fr-CA" dirty="0"/>
              <a:t>Les résultats</a:t>
            </a:r>
            <a:br>
              <a:rPr lang="fr-CA" dirty="0"/>
            </a:br>
            <a:r>
              <a:rPr lang="fr-CA" dirty="0"/>
              <a:t>Entrevue 1 (1)</a:t>
            </a:r>
          </a:p>
        </p:txBody>
      </p:sp>
      <p:sp>
        <p:nvSpPr>
          <p:cNvPr id="3" name="Espace réservé du contenu 2">
            <a:extLst>
              <a:ext uri="{FF2B5EF4-FFF2-40B4-BE49-F238E27FC236}">
                <a16:creationId xmlns:a16="http://schemas.microsoft.com/office/drawing/2014/main" id="{7C22EFD8-4618-431A-816C-DABE3F588D59}"/>
              </a:ext>
            </a:extLst>
          </p:cNvPr>
          <p:cNvSpPr>
            <a:spLocks noGrp="1"/>
          </p:cNvSpPr>
          <p:nvPr>
            <p:ph idx="1"/>
          </p:nvPr>
        </p:nvSpPr>
        <p:spPr>
          <a:xfrm>
            <a:off x="1096963" y="1846263"/>
            <a:ext cx="10270284" cy="4378924"/>
          </a:xfrm>
        </p:spPr>
        <p:txBody>
          <a:bodyPr/>
          <a:lstStyle/>
          <a:p>
            <a:pPr marL="0" lvl="0" indent="0" algn="just">
              <a:lnSpc>
                <a:spcPct val="150000"/>
              </a:lnSpc>
              <a:buClr>
                <a:srgbClr val="1CADE4"/>
              </a:buClr>
              <a:buNone/>
            </a:pPr>
            <a:r>
              <a:rPr lang="fr-CA" sz="1800" dirty="0"/>
              <a:t>On voit bien sa vision de départ qui est de permettre à ses équipes de travail de bien décrire le genre d’école qu’ils souhaitent avoir. Ses équipes sont bien mobilisées au début mais elles se sont heurtées aux exigences de la commission scolaire. Celle-ci a imposé deux objectifs pour leur PÉ. Cela a crée une baisse de la mobilisation à partir de ce moment. On voit bien le modèle </a:t>
            </a:r>
            <a:r>
              <a:rPr lang="fr-CA" sz="1800" b="1" dirty="0"/>
              <a:t>rationaliste classique </a:t>
            </a:r>
            <a:r>
              <a:rPr lang="fr-CA" sz="1800" dirty="0"/>
              <a:t>de la planification imposée par le ministère par le biais de son guide (théorie de la dépendance) qui a servi d'outil à la direction. La théorie de la dépendance est très présente avec les objectifs imposés. Il y a deux comités à la CS: un qui révise et l’autre qui corrige les PÉ des écoles. L'accompagnement de la CS est maintenu tout au long du processus de réalisation. Cette imposition a fait en sorte que le document a été rédigé pour répondre à la CS et il a été tabletté par la suite. La direction nous explique qu’elle gère avec une planification parallèle qui évolue et qui s'adapte au fur et à mesure de l'action avec des objectifs qui eux aussi sont réalisés en parallèles (</a:t>
            </a:r>
            <a:r>
              <a:rPr lang="fr-CA" sz="1800" b="1" dirty="0" err="1"/>
              <a:t>incrémentaliste</a:t>
            </a:r>
            <a:r>
              <a:rPr lang="fr-CA" sz="1800" dirty="0"/>
              <a:t>).</a:t>
            </a:r>
          </a:p>
          <a:p>
            <a:endParaRPr lang="fr-CA" dirty="0"/>
          </a:p>
        </p:txBody>
      </p:sp>
    </p:spTree>
    <p:extLst>
      <p:ext uri="{BB962C8B-B14F-4D97-AF65-F5344CB8AC3E}">
        <p14:creationId xmlns:p14="http://schemas.microsoft.com/office/powerpoint/2010/main" val="28793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C2B58-FC1C-4281-BE8B-55ECBC61804F}"/>
              </a:ext>
            </a:extLst>
          </p:cNvPr>
          <p:cNvSpPr>
            <a:spLocks noGrp="1"/>
          </p:cNvSpPr>
          <p:nvPr>
            <p:ph type="title"/>
          </p:nvPr>
        </p:nvSpPr>
        <p:spPr/>
        <p:txBody>
          <a:bodyPr/>
          <a:lstStyle/>
          <a:p>
            <a:pPr marL="0" indent="0"/>
            <a:r>
              <a:rPr lang="fr-CA" dirty="0"/>
              <a:t>Les résultats</a:t>
            </a:r>
            <a:br>
              <a:rPr lang="fr-CA" dirty="0"/>
            </a:br>
            <a:r>
              <a:rPr lang="fr-CA" dirty="0"/>
              <a:t>Entrevue 1 (2)</a:t>
            </a:r>
          </a:p>
        </p:txBody>
      </p:sp>
      <p:sp>
        <p:nvSpPr>
          <p:cNvPr id="3" name="Espace réservé du contenu 2">
            <a:extLst>
              <a:ext uri="{FF2B5EF4-FFF2-40B4-BE49-F238E27FC236}">
                <a16:creationId xmlns:a16="http://schemas.microsoft.com/office/drawing/2014/main" id="{E6E0E332-BFB9-4082-B688-EE5E7C888138}"/>
              </a:ext>
            </a:extLst>
          </p:cNvPr>
          <p:cNvSpPr>
            <a:spLocks noGrp="1"/>
          </p:cNvSpPr>
          <p:nvPr>
            <p:ph idx="1"/>
          </p:nvPr>
        </p:nvSpPr>
        <p:spPr>
          <a:xfrm>
            <a:off x="1096963" y="1846263"/>
            <a:ext cx="10319590" cy="4083890"/>
          </a:xfrm>
        </p:spPr>
        <p:txBody>
          <a:bodyPr/>
          <a:lstStyle/>
          <a:p>
            <a:pPr marL="0" indent="0" algn="just">
              <a:lnSpc>
                <a:spcPct val="150000"/>
              </a:lnSpc>
              <a:buNone/>
            </a:pPr>
            <a:r>
              <a:rPr lang="fr-CA" sz="1800" dirty="0"/>
              <a:t>Durant le processus d’élaboration, il y a eu dans une des écoles, une demande des parents qui a causé des conflits avec le syndicat: les parents voulaient mettre de l'anglais intensif comme projet particulier et le syndicat des enseignants était contre ce projet. La CS a donné raison au syndicat et celui-ci n'a pas abouti. La discussion et la prise en compte des points de vue de tous les acteurs auraient pu être traitée différemment (théorie de la planification communicative).</a:t>
            </a:r>
          </a:p>
          <a:p>
            <a:pPr marL="0" indent="0" algn="just">
              <a:lnSpc>
                <a:spcPct val="150000"/>
              </a:lnSpc>
              <a:buNone/>
            </a:pPr>
            <a:r>
              <a:rPr lang="fr-CA" sz="1800" dirty="0"/>
              <a:t>Le défi de deux écoles, donc deux PÉ, a été nommé mais cela n’a pas été la principale difficulté. Pour la direction, c'est l'imposition de la CS qui a été la plus grosse difficulté. Le directeur dit aussi que le DG ne parle plus de PEVR.  Ce dernier est aussi tabletté, ce qui ne l'encourage pas à utiliser les siens (ses PÉ).</a:t>
            </a:r>
            <a:endParaRPr lang="fr-FR" sz="1800" dirty="0"/>
          </a:p>
        </p:txBody>
      </p:sp>
    </p:spTree>
    <p:extLst>
      <p:ext uri="{BB962C8B-B14F-4D97-AF65-F5344CB8AC3E}">
        <p14:creationId xmlns:p14="http://schemas.microsoft.com/office/powerpoint/2010/main" val="116502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AC0410-7C6E-497E-9C1D-138D96479E5A}"/>
              </a:ext>
            </a:extLst>
          </p:cNvPr>
          <p:cNvGraphicFramePr>
            <a:graphicFrameLocks noGrp="1"/>
          </p:cNvGraphicFramePr>
          <p:nvPr>
            <p:extLst>
              <p:ext uri="{D42A27DB-BD31-4B8C-83A1-F6EECF244321}">
                <p14:modId xmlns:p14="http://schemas.microsoft.com/office/powerpoint/2010/main" val="2453165614"/>
              </p:ext>
            </p:extLst>
          </p:nvPr>
        </p:nvGraphicFramePr>
        <p:xfrm>
          <a:off x="3" y="0"/>
          <a:ext cx="12191996" cy="6857998"/>
        </p:xfrm>
        <a:graphic>
          <a:graphicData uri="http://schemas.openxmlformats.org/drawingml/2006/table">
            <a:tbl>
              <a:tblPr firstRow="1" firstCol="1" lastRow="1" lastCol="1" bandRow="1" bandCol="1"/>
              <a:tblGrid>
                <a:gridCol w="1363064">
                  <a:extLst>
                    <a:ext uri="{9D8B030D-6E8A-4147-A177-3AD203B41FA5}">
                      <a16:colId xmlns:a16="http://schemas.microsoft.com/office/drawing/2014/main" val="1974936910"/>
                    </a:ext>
                  </a:extLst>
                </a:gridCol>
                <a:gridCol w="1363064">
                  <a:extLst>
                    <a:ext uri="{9D8B030D-6E8A-4147-A177-3AD203B41FA5}">
                      <a16:colId xmlns:a16="http://schemas.microsoft.com/office/drawing/2014/main" val="2108424558"/>
                    </a:ext>
                  </a:extLst>
                </a:gridCol>
                <a:gridCol w="1232258">
                  <a:extLst>
                    <a:ext uri="{9D8B030D-6E8A-4147-A177-3AD203B41FA5}">
                      <a16:colId xmlns:a16="http://schemas.microsoft.com/office/drawing/2014/main" val="582136759"/>
                    </a:ext>
                  </a:extLst>
                </a:gridCol>
                <a:gridCol w="1646722">
                  <a:extLst>
                    <a:ext uri="{9D8B030D-6E8A-4147-A177-3AD203B41FA5}">
                      <a16:colId xmlns:a16="http://schemas.microsoft.com/office/drawing/2014/main" val="677140713"/>
                    </a:ext>
                  </a:extLst>
                </a:gridCol>
                <a:gridCol w="1646722">
                  <a:extLst>
                    <a:ext uri="{9D8B030D-6E8A-4147-A177-3AD203B41FA5}">
                      <a16:colId xmlns:a16="http://schemas.microsoft.com/office/drawing/2014/main" val="687721445"/>
                    </a:ext>
                  </a:extLst>
                </a:gridCol>
                <a:gridCol w="1646722">
                  <a:extLst>
                    <a:ext uri="{9D8B030D-6E8A-4147-A177-3AD203B41FA5}">
                      <a16:colId xmlns:a16="http://schemas.microsoft.com/office/drawing/2014/main" val="170015616"/>
                    </a:ext>
                  </a:extLst>
                </a:gridCol>
                <a:gridCol w="1646722">
                  <a:extLst>
                    <a:ext uri="{9D8B030D-6E8A-4147-A177-3AD203B41FA5}">
                      <a16:colId xmlns:a16="http://schemas.microsoft.com/office/drawing/2014/main" val="40527983"/>
                    </a:ext>
                  </a:extLst>
                </a:gridCol>
                <a:gridCol w="1646722">
                  <a:extLst>
                    <a:ext uri="{9D8B030D-6E8A-4147-A177-3AD203B41FA5}">
                      <a16:colId xmlns:a16="http://schemas.microsoft.com/office/drawing/2014/main" val="1739882519"/>
                    </a:ext>
                  </a:extLst>
                </a:gridCol>
              </a:tblGrid>
              <a:tr h="533334">
                <a:tc gridSpan="8">
                  <a:txBody>
                    <a:bodyPr/>
                    <a:lstStyle/>
                    <a:p>
                      <a:pPr algn="ct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PRÉTEST ENTREVUE 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2593956"/>
                  </a:ext>
                </a:extLst>
              </a:tr>
              <a:tr h="533334">
                <a:tc>
                  <a:txBody>
                    <a:bodyPr/>
                    <a:lstStyle/>
                    <a:p>
                      <a:pPr marL="36000">
                        <a:lnSpc>
                          <a:spcPct val="107000"/>
                        </a:lnSpc>
                        <a:spcAft>
                          <a:spcPts val="800"/>
                        </a:spcAft>
                      </a:pPr>
                      <a:r>
                        <a:rPr lang="fr-CA"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CADRE THÉORIQUE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5">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VARIABLES CLÉS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86770557"/>
                  </a:ext>
                </a:extLst>
              </a:tr>
              <a:tr h="814358">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ÉPISTÉMOLOGIE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VISÉE 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effectLst/>
                          <a:latin typeface="Calibri" panose="020F0502020204030204" pitchFamily="34" charset="0"/>
                          <a:ea typeface="Calibri" panose="020F0502020204030204" pitchFamily="34" charset="0"/>
                          <a:cs typeface="Times New Roman" panose="02020603050405020304" pitchFamily="18" charset="0"/>
                        </a:rPr>
                        <a:t> </a:t>
                      </a: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THÉORIE</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ALLOCUTAIRES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ACTION ATTENDUE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RETOUR DES ALLOCUTAIRES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PARTICIPANTS PRIVILÉGIÉS À L’ACTION DE PLANIFICATION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PRÉOCCUPATION CENTRALE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INITIATEURS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L’ACTION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92935017"/>
                  </a:ext>
                </a:extLst>
              </a:tr>
              <a:tr h="710996">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Préparation détaillée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actions futures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Enseignants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Document tabletté</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Respect des directives légales parents, élèves, enseignants, personnel</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3032161"/>
                  </a:ext>
                </a:extLst>
              </a:tr>
              <a:tr h="710996">
                <a:tc rowSpan="2">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 CONTINGENT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Intégration des aléas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l’action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Incrémentaliste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S’adapte aux aléas de l’action au fur et à mesure.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parallèle </a:t>
                      </a:r>
                      <a:b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qui s’adapte au quotidien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3599534472"/>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aux paramètres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l’environnement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Contingence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038789958"/>
                  </a:ext>
                </a:extLst>
              </a:tr>
              <a:tr h="710996">
                <a:tc rowSpan="4">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INTERPRÉTATIVISME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CONSTRUCTIVISME   MODÉRÉ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Légitimation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Post-rationalisation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Adopter par le CE sans vraiment de question et par le personnel.</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35708186"/>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Production de sens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restitution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ce sentiment d’ordre aux collaborateurs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Sensemaking-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sensegiving</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708983090"/>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Recherche du soutien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 part d’un acteur dominant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Dépendance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Orientations imposées </a:t>
                      </a:r>
                      <a:b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 la CS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Document tabletté</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Guide du MELS, accompagnement </a:t>
                      </a:r>
                      <a:b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 la CS.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Conflit mentionné à propos de l’anglais intensif réglé par la CS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fait le plan parce qu’il fallait le faire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3328505194"/>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Tentative de convaincre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catégories d’acteurs différents ne se référant pas aux mêmes normes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communicative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08511410"/>
                  </a:ext>
                </a:extLst>
              </a:tr>
            </a:tbl>
          </a:graphicData>
        </a:graphic>
      </p:graphicFrame>
    </p:spTree>
    <p:extLst>
      <p:ext uri="{BB962C8B-B14F-4D97-AF65-F5344CB8AC3E}">
        <p14:creationId xmlns:p14="http://schemas.microsoft.com/office/powerpoint/2010/main" val="413078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C2B58-FC1C-4281-BE8B-55ECBC61804F}"/>
              </a:ext>
            </a:extLst>
          </p:cNvPr>
          <p:cNvSpPr>
            <a:spLocks noGrp="1"/>
          </p:cNvSpPr>
          <p:nvPr>
            <p:ph type="title"/>
          </p:nvPr>
        </p:nvSpPr>
        <p:spPr/>
        <p:txBody>
          <a:bodyPr/>
          <a:lstStyle/>
          <a:p>
            <a:pPr marL="0" indent="0"/>
            <a:r>
              <a:rPr lang="fr-CA" dirty="0"/>
              <a:t>Les résultats</a:t>
            </a:r>
            <a:br>
              <a:rPr lang="fr-CA" dirty="0"/>
            </a:br>
            <a:r>
              <a:rPr lang="fr-CA" dirty="0"/>
              <a:t>Entrevue 2</a:t>
            </a:r>
          </a:p>
        </p:txBody>
      </p:sp>
      <p:sp>
        <p:nvSpPr>
          <p:cNvPr id="3" name="Espace réservé du contenu 2">
            <a:extLst>
              <a:ext uri="{FF2B5EF4-FFF2-40B4-BE49-F238E27FC236}">
                <a16:creationId xmlns:a16="http://schemas.microsoft.com/office/drawing/2014/main" id="{E6E0E332-BFB9-4082-B688-EE5E7C888138}"/>
              </a:ext>
            </a:extLst>
          </p:cNvPr>
          <p:cNvSpPr>
            <a:spLocks noGrp="1"/>
          </p:cNvSpPr>
          <p:nvPr>
            <p:ph idx="1"/>
          </p:nvPr>
        </p:nvSpPr>
        <p:spPr>
          <a:xfrm>
            <a:off x="1096963" y="1844302"/>
            <a:ext cx="10902296" cy="4502710"/>
          </a:xfrm>
        </p:spPr>
        <p:txBody>
          <a:bodyPr/>
          <a:lstStyle/>
          <a:p>
            <a:pPr marL="0" indent="0" algn="just">
              <a:lnSpc>
                <a:spcPct val="150000"/>
              </a:lnSpc>
              <a:buNone/>
            </a:pPr>
            <a:r>
              <a:rPr lang="fr-CA" sz="1800" dirty="0"/>
              <a:t>Une direction adjointe au centre de formation aux adultes nous donne un exemple de prise en compte du PEVR dans l’élaboration du PÉ. Dans son équipe de travail, il y a eu beaucoup de réflexion et de discussions autour des objectifs du PEVR afin de les moduler en fonction des besoins de la FGA. « Il fallait se coller au PEVR, mais il fallait aussi que ça ressemble aux besoins de la FGA. Il a fallu négocier avec la CS. » Le leadership de sa direction a fait une différence. L’ensemble des membres du personnel s’est mobilisé surtout lorsqu’il leur a fallu faire leurs propres outils/ questionnaires pour les consultations et identifier des moyens qui correspondent à leur réalité. Les meilleurs moments de ces réalisations, selon les dires de la directrice, c’est quand tous les secteurs étaient mélangés en petits groupes et qu’ils discutaient ensemble des moyens à mettre en œuvre dans le PÉ. Intéressant puisque les moyens ne sont pas exigés dans le PÉ. Selon cette direction adjointe, le document final est comme un guide auquel ils réfèrent régulièrement même en pandémie. Nous ne sommes plus ici dans un modèle de </a:t>
            </a:r>
            <a:r>
              <a:rPr lang="fr-CA" sz="1800" b="1" dirty="0"/>
              <a:t>positivisme contingent </a:t>
            </a:r>
            <a:r>
              <a:rPr lang="fr-CA" sz="1800" dirty="0"/>
              <a:t>où les impositions ont été adaptées à la réalité.</a:t>
            </a:r>
          </a:p>
          <a:p>
            <a:pPr marL="0" indent="0">
              <a:buNone/>
            </a:pPr>
            <a:endParaRPr lang="fr-CA" dirty="0"/>
          </a:p>
        </p:txBody>
      </p:sp>
    </p:spTree>
    <p:extLst>
      <p:ext uri="{BB962C8B-B14F-4D97-AF65-F5344CB8AC3E}">
        <p14:creationId xmlns:p14="http://schemas.microsoft.com/office/powerpoint/2010/main" val="6629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AC0410-7C6E-497E-9C1D-138D96479E5A}"/>
              </a:ext>
            </a:extLst>
          </p:cNvPr>
          <p:cNvGraphicFramePr>
            <a:graphicFrameLocks noGrp="1"/>
          </p:cNvGraphicFramePr>
          <p:nvPr>
            <p:extLst>
              <p:ext uri="{D42A27DB-BD31-4B8C-83A1-F6EECF244321}">
                <p14:modId xmlns:p14="http://schemas.microsoft.com/office/powerpoint/2010/main" val="2048498545"/>
              </p:ext>
            </p:extLst>
          </p:nvPr>
        </p:nvGraphicFramePr>
        <p:xfrm>
          <a:off x="-48126" y="0"/>
          <a:ext cx="12240127" cy="7085986"/>
        </p:xfrm>
        <a:graphic>
          <a:graphicData uri="http://schemas.openxmlformats.org/drawingml/2006/table">
            <a:tbl>
              <a:tblPr firstRow="1" firstCol="1" lastRow="1" lastCol="1" bandRow="1" bandCol="1"/>
              <a:tblGrid>
                <a:gridCol w="1368447">
                  <a:extLst>
                    <a:ext uri="{9D8B030D-6E8A-4147-A177-3AD203B41FA5}">
                      <a16:colId xmlns:a16="http://schemas.microsoft.com/office/drawing/2014/main" val="1974936910"/>
                    </a:ext>
                  </a:extLst>
                </a:gridCol>
                <a:gridCol w="1368447">
                  <a:extLst>
                    <a:ext uri="{9D8B030D-6E8A-4147-A177-3AD203B41FA5}">
                      <a16:colId xmlns:a16="http://schemas.microsoft.com/office/drawing/2014/main" val="2108424558"/>
                    </a:ext>
                  </a:extLst>
                </a:gridCol>
                <a:gridCol w="1237123">
                  <a:extLst>
                    <a:ext uri="{9D8B030D-6E8A-4147-A177-3AD203B41FA5}">
                      <a16:colId xmlns:a16="http://schemas.microsoft.com/office/drawing/2014/main" val="582136759"/>
                    </a:ext>
                  </a:extLst>
                </a:gridCol>
                <a:gridCol w="1653222">
                  <a:extLst>
                    <a:ext uri="{9D8B030D-6E8A-4147-A177-3AD203B41FA5}">
                      <a16:colId xmlns:a16="http://schemas.microsoft.com/office/drawing/2014/main" val="677140713"/>
                    </a:ext>
                  </a:extLst>
                </a:gridCol>
                <a:gridCol w="1653222">
                  <a:extLst>
                    <a:ext uri="{9D8B030D-6E8A-4147-A177-3AD203B41FA5}">
                      <a16:colId xmlns:a16="http://schemas.microsoft.com/office/drawing/2014/main" val="687721445"/>
                    </a:ext>
                  </a:extLst>
                </a:gridCol>
                <a:gridCol w="1653222">
                  <a:extLst>
                    <a:ext uri="{9D8B030D-6E8A-4147-A177-3AD203B41FA5}">
                      <a16:colId xmlns:a16="http://schemas.microsoft.com/office/drawing/2014/main" val="170015616"/>
                    </a:ext>
                  </a:extLst>
                </a:gridCol>
                <a:gridCol w="1653222">
                  <a:extLst>
                    <a:ext uri="{9D8B030D-6E8A-4147-A177-3AD203B41FA5}">
                      <a16:colId xmlns:a16="http://schemas.microsoft.com/office/drawing/2014/main" val="40527983"/>
                    </a:ext>
                  </a:extLst>
                </a:gridCol>
                <a:gridCol w="1653222">
                  <a:extLst>
                    <a:ext uri="{9D8B030D-6E8A-4147-A177-3AD203B41FA5}">
                      <a16:colId xmlns:a16="http://schemas.microsoft.com/office/drawing/2014/main" val="1739882519"/>
                    </a:ext>
                  </a:extLst>
                </a:gridCol>
              </a:tblGrid>
              <a:tr h="539971">
                <a:tc gridSpan="8">
                  <a:txBody>
                    <a:bodyPr/>
                    <a:lstStyle/>
                    <a:p>
                      <a:pPr algn="ct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PRÉTEST ENTREVUE 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2593956"/>
                  </a:ext>
                </a:extLst>
              </a:tr>
              <a:tr h="53563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CADRE THÉORIQUE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5">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VARIABLES CLÉS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86770557"/>
                  </a:ext>
                </a:extLst>
              </a:tr>
              <a:tr h="79886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ÉPISTÉMOLOGIE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VISÉE 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effectLst/>
                          <a:latin typeface="Calibri" panose="020F0502020204030204" pitchFamily="34" charset="0"/>
                          <a:ea typeface="Calibri" panose="020F0502020204030204" pitchFamily="34" charset="0"/>
                          <a:cs typeface="Times New Roman" panose="02020603050405020304" pitchFamily="18" charset="0"/>
                        </a:rPr>
                        <a:t> </a:t>
                      </a: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THÉORIE</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ALLOCUTAIRES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ACTION ATTENDUE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RETOUR DES ALLOCUTAIRES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PARTICIPANTS PRIVILÉGIÉS À L’ACTION DE PLANIFICATION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PRÉOCCUPATION CENTRALE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INITIATEURS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L’ACTION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92935017"/>
                  </a:ext>
                </a:extLst>
              </a:tr>
              <a:tr h="811248">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Préparation détaillée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actions futures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indent="0">
                        <a:spcAft>
                          <a:spcPts val="0"/>
                        </a:spcAft>
                        <a:tabLst/>
                      </a:pPr>
                      <a:r>
                        <a:rPr lang="fr-CA" sz="1050" kern="1200" dirty="0">
                          <a:solidFill>
                            <a:schemeClr val="tx2"/>
                          </a:solidFill>
                          <a:effectLst/>
                          <a:latin typeface="+mn-lt"/>
                          <a:ea typeface="+mn-ea"/>
                          <a:cs typeface="+mn-cs"/>
                        </a:rPr>
                        <a:t>Les enseignants</a:t>
                      </a:r>
                      <a:endParaRPr lang="fr-CA" sz="800" kern="1200" dirty="0">
                        <a:solidFill>
                          <a:schemeClr val="dk1"/>
                        </a:solidFill>
                        <a:effectLst/>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spcAft>
                          <a:spcPts val="0"/>
                        </a:spcAft>
                      </a:pPr>
                      <a:r>
                        <a:rPr lang="fr-CA" sz="1050" dirty="0">
                          <a:solidFill>
                            <a:schemeClr val="tx2"/>
                          </a:solidFill>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solidFill>
                            <a:schemeClr val="tx2"/>
                          </a:solidFill>
                          <a:effectLst/>
                        </a:rPr>
                        <a:t> </a:t>
                      </a:r>
                    </a:p>
                    <a:p>
                      <a:pPr marL="36000">
                        <a:spcAft>
                          <a:spcPts val="0"/>
                        </a:spcAft>
                      </a:pPr>
                      <a:r>
                        <a:rPr lang="fr-CA" sz="1050" dirty="0">
                          <a:solidFill>
                            <a:schemeClr val="tx2"/>
                          </a:solidFill>
                          <a:effectLst/>
                        </a:rPr>
                        <a:t> </a:t>
                      </a:r>
                    </a:p>
                    <a:p>
                      <a:pPr marL="36000">
                        <a:spcBef>
                          <a:spcPts val="30"/>
                        </a:spcBef>
                        <a:spcAft>
                          <a:spcPts val="0"/>
                        </a:spcAft>
                      </a:pPr>
                      <a:r>
                        <a:rPr lang="fr-CA" sz="1050" dirty="0">
                          <a:solidFill>
                            <a:schemeClr val="tx2"/>
                          </a:solidFill>
                          <a:effectLst/>
                        </a:rPr>
                        <a:t> </a:t>
                      </a:r>
                    </a:p>
                    <a:p>
                      <a:pPr marL="36000" marR="81915">
                        <a:lnSpc>
                          <a:spcPct val="101000"/>
                        </a:lnSpc>
                        <a:spcAft>
                          <a:spcPts val="0"/>
                        </a:spcAft>
                      </a:pPr>
                      <a:r>
                        <a:rPr lang="fr-CA" sz="1050" dirty="0">
                          <a:solidFill>
                            <a:schemeClr val="tx2"/>
                          </a:solidFill>
                          <a:effectLst/>
                        </a:rPr>
                        <a:t> </a:t>
                      </a:r>
                      <a:endParaRPr lang="fr-CA" sz="105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endPar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000" marR="0" lvl="0" indent="0" algn="l" defTabSz="914400" rtl="0" eaLnBrk="1" fontAlgn="auto" latinLnBrk="0" hangingPunct="1">
                        <a:lnSpc>
                          <a:spcPct val="107000"/>
                        </a:lnSpc>
                        <a:spcBef>
                          <a:spcPts val="0"/>
                        </a:spcBef>
                        <a:spcAft>
                          <a:spcPts val="80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Respect des directives légales parents, élèves, enseignants, personnel</a:t>
                      </a:r>
                      <a:endPar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000" marR="34925">
                        <a:lnSpc>
                          <a:spcPct val="101000"/>
                        </a:lnSpc>
                        <a:spcAft>
                          <a:spcPts val="0"/>
                        </a:spcAft>
                      </a:pPr>
                      <a:r>
                        <a:rPr lang="fr-CA" sz="1050" dirty="0">
                          <a:solidFill>
                            <a:schemeClr val="tx2"/>
                          </a:solidFill>
                          <a:effectLst/>
                          <a:highlight>
                            <a:srgbClr val="00FF00"/>
                          </a:highlight>
                        </a:rPr>
                        <a:t> </a:t>
                      </a:r>
                      <a:endParaRPr lang="fr-CA" sz="1050" dirty="0">
                        <a:solidFill>
                          <a:schemeClr val="tx2"/>
                        </a:solidFill>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spcAft>
                          <a:spcPts val="0"/>
                        </a:spcAft>
                      </a:pPr>
                      <a:r>
                        <a:rPr lang="fr-CA" sz="1050" dirty="0">
                          <a:effectLst/>
                        </a:rPr>
                        <a:t> </a:t>
                      </a:r>
                    </a:p>
                    <a:p>
                      <a:pPr marL="36000">
                        <a:spcAft>
                          <a:spcPts val="0"/>
                        </a:spcAft>
                      </a:pPr>
                      <a:r>
                        <a:rPr lang="fr-CA" sz="1050" dirty="0">
                          <a:effectLst/>
                        </a:rPr>
                        <a:t> </a:t>
                      </a:r>
                    </a:p>
                    <a:p>
                      <a:pPr marL="36000">
                        <a:spcAft>
                          <a:spcPts val="0"/>
                        </a:spcAft>
                      </a:pPr>
                      <a:r>
                        <a:rPr lang="fr-CA" sz="1050" dirty="0">
                          <a:effectLst/>
                        </a:rPr>
                        <a:t> </a:t>
                      </a:r>
                    </a:p>
                    <a:p>
                      <a:pPr marL="36000">
                        <a:spcBef>
                          <a:spcPts val="45"/>
                        </a:spcBef>
                        <a:spcAft>
                          <a:spcPts val="0"/>
                        </a:spcAft>
                      </a:pPr>
                      <a:r>
                        <a:rPr lang="fr-CA" sz="1050" dirty="0">
                          <a:effectLst/>
                        </a:rPr>
                        <a:t> </a:t>
                      </a:r>
                    </a:p>
                    <a:p>
                      <a:pPr marL="36000" marR="247650">
                        <a:lnSpc>
                          <a:spcPct val="101000"/>
                        </a:lnSpc>
                        <a:spcBef>
                          <a:spcPts val="15"/>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3032161"/>
                  </a:ext>
                </a:extLst>
              </a:tr>
              <a:tr h="699941">
                <a:tc rowSpan="2">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 CONTINGENT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Intégration des aléas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l’action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Incrémentaliste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marR="32512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endParaRPr lang="fr-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Bef>
                          <a:spcPts val="15"/>
                        </a:spcBef>
                        <a:spcAft>
                          <a:spcPts val="0"/>
                        </a:spcAft>
                      </a:pPr>
                      <a:r>
                        <a:rPr lang="fr-CA" sz="1050" dirty="0">
                          <a:effectLst/>
                        </a:rPr>
                        <a:t> </a:t>
                      </a:r>
                    </a:p>
                    <a:p>
                      <a:pPr marL="36000">
                        <a:lnSpc>
                          <a:spcPct val="101000"/>
                        </a:lnSpc>
                        <a:spcBef>
                          <a:spcPts val="5"/>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Bef>
                          <a:spcPts val="15"/>
                        </a:spcBef>
                        <a:spcAft>
                          <a:spcPts val="0"/>
                        </a:spcAft>
                      </a:pPr>
                      <a:r>
                        <a:rPr lang="fr-CA" sz="105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599534472"/>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aux paramètres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l’environnement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Contingence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Bef>
                          <a:spcPts val="50"/>
                        </a:spcBef>
                        <a:spcAft>
                          <a:spcPts val="0"/>
                        </a:spcAft>
                      </a:pPr>
                      <a:r>
                        <a:rPr lang="fr-CA" sz="1050" dirty="0">
                          <a:effectLst/>
                        </a:rPr>
                        <a:t> </a:t>
                      </a:r>
                    </a:p>
                    <a:p>
                      <a:pPr marL="36000" marR="78105">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0" lvl="0" indent="0" algn="l" defTabSz="914400" rtl="0" eaLnBrk="1" fontAlgn="auto" latinLnBrk="0" hangingPunct="1">
                        <a:lnSpc>
                          <a:spcPct val="101000"/>
                        </a:lnSpc>
                        <a:spcBef>
                          <a:spcPts val="0"/>
                        </a:spcBef>
                        <a:spcAft>
                          <a:spcPts val="0"/>
                        </a:spcAft>
                        <a:buClrTx/>
                        <a:buSzTx/>
                        <a:buFontTx/>
                        <a:buNone/>
                        <a:tabLst/>
                        <a:defRPr/>
                      </a:pPr>
                      <a:r>
                        <a:rPr lang="fr-CA" sz="1050" kern="1200" dirty="0">
                          <a:solidFill>
                            <a:schemeClr val="tx2"/>
                          </a:solidFill>
                          <a:effectLst/>
                          <a:latin typeface="+mn-lt"/>
                          <a:ea typeface="+mn-ea"/>
                          <a:cs typeface="+mn-cs"/>
                        </a:rPr>
                        <a:t>Document auquel on réfère même en contexte de pandémie. Leadership de la direction mentionné.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79375" lvl="0" indent="0" algn="l" defTabSz="914400" rtl="0" eaLnBrk="1" fontAlgn="auto" latinLnBrk="0" hangingPunct="1">
                        <a:lnSpc>
                          <a:spcPct val="101000"/>
                        </a:lnSpc>
                        <a:spcBef>
                          <a:spcPts val="370"/>
                        </a:spcBef>
                        <a:spcAft>
                          <a:spcPts val="0"/>
                        </a:spcAft>
                        <a:buClrTx/>
                        <a:buSzTx/>
                        <a:buFontTx/>
                        <a:buNone/>
                        <a:tabLst/>
                        <a:defRPr/>
                      </a:pPr>
                      <a:r>
                        <a:rPr lang="fr-CA" sz="1050" kern="1200" dirty="0">
                          <a:solidFill>
                            <a:schemeClr val="tx2"/>
                          </a:solidFill>
                          <a:effectLst/>
                          <a:latin typeface="+mn-lt"/>
                          <a:ea typeface="+mn-ea"/>
                          <a:cs typeface="+mn-cs"/>
                        </a:rPr>
                        <a:t>Beaucoup d’adaptation au contexte particulier des adultes.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118110">
                        <a:lnSpc>
                          <a:spcPct val="101000"/>
                        </a:lnSpc>
                        <a:spcBef>
                          <a:spcPts val="370"/>
                        </a:spcBef>
                        <a:spcAft>
                          <a:spcPts val="0"/>
                        </a:spcAft>
                      </a:pPr>
                      <a:r>
                        <a:rPr lang="fr-CA" sz="1050" dirty="0">
                          <a:effectLst/>
                        </a:rPr>
                        <a:t>Tout le personnel</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50800" lvl="0" indent="0" algn="l" defTabSz="914400" rtl="0" eaLnBrk="1" fontAlgn="auto" latinLnBrk="0" hangingPunct="1">
                        <a:lnSpc>
                          <a:spcPct val="101000"/>
                        </a:lnSpc>
                        <a:spcBef>
                          <a:spcPts val="415"/>
                        </a:spcBef>
                        <a:spcAft>
                          <a:spcPts val="0"/>
                        </a:spcAft>
                        <a:buClrTx/>
                        <a:buSzTx/>
                        <a:buFontTx/>
                        <a:buNone/>
                        <a:tabLst/>
                        <a:defRPr/>
                      </a:pPr>
                      <a:r>
                        <a:rPr lang="fr-CA" sz="1050" dirty="0">
                          <a:effectLst/>
                        </a:rPr>
                        <a:t>S’adapter au milieu</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4038789958"/>
                  </a:ext>
                </a:extLst>
              </a:tr>
              <a:tr h="699941">
                <a:tc rowSpan="4">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INTERPRÉTATIVISME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CONSTRUCTIVISME   MODÉRÉ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Légitimation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Post-rationalisation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Bef>
                          <a:spcPts val="50"/>
                        </a:spcBef>
                        <a:spcAft>
                          <a:spcPts val="0"/>
                        </a:spcAft>
                      </a:pPr>
                      <a:r>
                        <a:rPr lang="fr-CA" sz="1050" dirty="0">
                          <a:effectLst/>
                        </a:rPr>
                        <a:t> </a:t>
                      </a:r>
                    </a:p>
                    <a:p>
                      <a:pPr marL="36000" marR="4191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87630">
                        <a:lnSpc>
                          <a:spcPct val="101000"/>
                        </a:lnSpc>
                        <a:spcBef>
                          <a:spcPts val="680"/>
                        </a:spcBef>
                        <a:spcAft>
                          <a:spcPts val="0"/>
                        </a:spcAft>
                      </a:pPr>
                      <a:endParaRPr lang="fr-CA" sz="105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indent="0">
                        <a:spcBef>
                          <a:spcPts val="50"/>
                        </a:spcBef>
                        <a:spcAft>
                          <a:spcPts val="0"/>
                        </a:spcAft>
                        <a:tabLst/>
                      </a:pPr>
                      <a:endParaRPr lang="fr-CA" sz="800" kern="1200" dirty="0">
                        <a:solidFill>
                          <a:schemeClr val="dk1"/>
                        </a:solidFill>
                        <a:effectLst/>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1000"/>
                        </a:lnSpc>
                        <a:spcBef>
                          <a:spcPts val="240"/>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Bef>
                          <a:spcPts val="50"/>
                        </a:spcBef>
                        <a:spcAft>
                          <a:spcPts val="0"/>
                        </a:spcAft>
                      </a:pPr>
                      <a:r>
                        <a:rPr lang="fr-CA" sz="1050" dirty="0">
                          <a:effectLst/>
                        </a:rPr>
                        <a:t> </a:t>
                      </a:r>
                    </a:p>
                    <a:p>
                      <a:pPr marL="36000" marR="3810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35708186"/>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Production de sens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restitution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ce sentiment d’ordre aux collaborateurs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Sensemaking-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sensegiving</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Aft>
                          <a:spcPts val="0"/>
                        </a:spcAft>
                      </a:pPr>
                      <a:r>
                        <a:rPr lang="fr-CA" sz="1050">
                          <a:effectLst/>
                        </a:rPr>
                        <a:t> </a:t>
                      </a:r>
                    </a:p>
                    <a:p>
                      <a:pPr marL="36000">
                        <a:spcBef>
                          <a:spcPts val="55"/>
                        </a:spcBef>
                        <a:spcAft>
                          <a:spcPts val="0"/>
                        </a:spcAft>
                      </a:pPr>
                      <a:r>
                        <a:rPr lang="fr-CA" sz="1050">
                          <a:effectLst/>
                        </a:rPr>
                        <a:t> </a:t>
                      </a:r>
                    </a:p>
                    <a:p>
                      <a:pPr marL="36000" marR="50165">
                        <a:lnSpc>
                          <a:spcPct val="101000"/>
                        </a:lnSpc>
                        <a:spcAft>
                          <a:spcPts val="0"/>
                        </a:spcAft>
                      </a:pPr>
                      <a:r>
                        <a:rPr lang="fr-CA" sz="1050">
                          <a:effectLst/>
                        </a:rPr>
                        <a:t> </a:t>
                      </a:r>
                      <a:endParaRPr lang="fr-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120650">
                        <a:lnSpc>
                          <a:spcPct val="101000"/>
                        </a:lnSpc>
                        <a:spcBef>
                          <a:spcPts val="435"/>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p>
                      <a:pPr marL="36000">
                        <a:spcAft>
                          <a:spcPts val="0"/>
                        </a:spcAft>
                      </a:pPr>
                      <a:r>
                        <a:rPr lang="fr-CA" sz="1050" dirty="0">
                          <a:effectLst/>
                        </a:rPr>
                        <a:t> </a:t>
                      </a:r>
                    </a:p>
                    <a:p>
                      <a:pPr marL="36000">
                        <a:spcBef>
                          <a:spcPts val="15"/>
                        </a:spcBef>
                        <a:spcAft>
                          <a:spcPts val="0"/>
                        </a:spcAft>
                      </a:pPr>
                      <a:r>
                        <a:rPr lang="fr-CA" sz="1050" dirty="0">
                          <a:effectLst/>
                        </a:rPr>
                        <a:t> </a:t>
                      </a:r>
                    </a:p>
                    <a:p>
                      <a:pPr marL="36000" marR="17399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p>
                      <a:pPr marL="36000">
                        <a:spcBef>
                          <a:spcPts val="55"/>
                        </a:spcBef>
                        <a:spcAft>
                          <a:spcPts val="0"/>
                        </a:spcAft>
                      </a:pPr>
                      <a:r>
                        <a:rPr lang="fr-CA" sz="1050" dirty="0">
                          <a:effectLst/>
                        </a:rPr>
                        <a:t> </a:t>
                      </a:r>
                    </a:p>
                    <a:p>
                      <a:pPr marL="36000" marR="48895">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708983090"/>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Recherche du soutien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 part d’un acteur dominant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Dépendance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Aft>
                          <a:spcPts val="0"/>
                        </a:spcAft>
                      </a:pPr>
                      <a:r>
                        <a:rPr lang="fr-CA" sz="1050" kern="1200" dirty="0">
                          <a:solidFill>
                            <a:schemeClr val="dk1"/>
                          </a:solidFill>
                          <a:effectLst/>
                          <a:latin typeface="+mn-lt"/>
                          <a:ea typeface="+mn-ea"/>
                          <a:cs typeface="+mn-cs"/>
                        </a:rPr>
                        <a:t>Un agenda très serré .</a:t>
                      </a:r>
                      <a:br>
                        <a:rPr lang="fr-CA" sz="1050" kern="1200" dirty="0">
                          <a:solidFill>
                            <a:schemeClr val="dk1"/>
                          </a:solidFill>
                          <a:effectLst/>
                          <a:latin typeface="+mn-lt"/>
                          <a:ea typeface="+mn-ea"/>
                          <a:cs typeface="+mn-cs"/>
                        </a:rPr>
                      </a:br>
                      <a:r>
                        <a:rPr lang="fr-CA" sz="1050" kern="1200" dirty="0">
                          <a:solidFill>
                            <a:schemeClr val="dk1"/>
                          </a:solidFill>
                          <a:effectLst/>
                          <a:latin typeface="+mn-lt"/>
                          <a:ea typeface="+mn-ea"/>
                          <a:cs typeface="+mn-cs"/>
                        </a:rPr>
                        <a:t>Un processus très normé </a:t>
                      </a:r>
                      <a:r>
                        <a:rPr lang="fr-CA" sz="1050" kern="1200" dirty="0">
                          <a:solidFill>
                            <a:schemeClr val="tx2"/>
                          </a:solidFill>
                          <a:effectLst/>
                          <a:latin typeface="+mn-lt"/>
                          <a:ea typeface="+mn-ea"/>
                          <a:cs typeface="+mn-cs"/>
                        </a:rPr>
                        <a:t>par</a:t>
                      </a:r>
                      <a:r>
                        <a:rPr lang="fr-CA" sz="1050" kern="1200" dirty="0">
                          <a:solidFill>
                            <a:schemeClr val="dk1"/>
                          </a:solidFill>
                          <a:effectLst/>
                          <a:latin typeface="+mn-lt"/>
                          <a:ea typeface="+mn-ea"/>
                          <a:cs typeface="+mn-cs"/>
                        </a:rPr>
                        <a:t> la CS</a:t>
                      </a:r>
                      <a:endParaRPr lang="fr-CA" sz="8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spcAft>
                          <a:spcPts val="0"/>
                        </a:spcAft>
                      </a:pPr>
                      <a:r>
                        <a:rPr lang="fr-CA" sz="1050">
                          <a:effectLst/>
                        </a:rPr>
                        <a:t> </a:t>
                      </a:r>
                    </a:p>
                    <a:p>
                      <a:pPr marL="36000">
                        <a:spcAft>
                          <a:spcPts val="0"/>
                        </a:spcAft>
                      </a:pPr>
                      <a:r>
                        <a:rPr lang="fr-CA" sz="1050">
                          <a:effectLst/>
                        </a:rPr>
                        <a:t> </a:t>
                      </a:r>
                    </a:p>
                    <a:p>
                      <a:pPr marL="36000" marR="32385">
                        <a:lnSpc>
                          <a:spcPct val="101000"/>
                        </a:lnSpc>
                        <a:spcBef>
                          <a:spcPts val="690"/>
                        </a:spcBef>
                        <a:spcAft>
                          <a:spcPts val="0"/>
                        </a:spcAft>
                      </a:pPr>
                      <a:r>
                        <a:rPr lang="fr-CA" sz="1050">
                          <a:effectLst/>
                        </a:rPr>
                        <a:t> </a:t>
                      </a:r>
                      <a:endParaRPr lang="fr-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fr-CA" sz="1050" kern="1200" dirty="0">
                          <a:solidFill>
                            <a:schemeClr val="dk1"/>
                          </a:solidFill>
                          <a:effectLst/>
                          <a:latin typeface="+mn-lt"/>
                          <a:ea typeface="+mn-ea"/>
                          <a:cs typeface="+mn-cs"/>
                        </a:rPr>
                        <a:t>Validation des adaptations auprès de CS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48895">
                        <a:lnSpc>
                          <a:spcPct val="101000"/>
                        </a:lnSpc>
                        <a:spcBef>
                          <a:spcPts val="290"/>
                        </a:spcBef>
                        <a:spcAft>
                          <a:spcPts val="0"/>
                        </a:spcAft>
                      </a:pPr>
                      <a:r>
                        <a:rPr lang="fr-CA" sz="1050" dirty="0">
                          <a:effectLst/>
                          <a:highlight>
                            <a:srgbClr val="00FF00"/>
                          </a:highlight>
                        </a:rPr>
                        <a:t> </a:t>
                      </a:r>
                      <a:endParaRPr lang="fr-CA" sz="105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p>
                      <a:pPr marL="36000">
                        <a:spcBef>
                          <a:spcPts val="30"/>
                        </a:spcBef>
                        <a:spcAft>
                          <a:spcPts val="0"/>
                        </a:spcAft>
                      </a:pPr>
                      <a:r>
                        <a:rPr lang="fr-CA" sz="1050" dirty="0">
                          <a:effectLst/>
                        </a:rPr>
                        <a:t> </a:t>
                      </a:r>
                    </a:p>
                    <a:p>
                      <a:pPr marL="36000" marR="107315">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328505194"/>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Tentative de convaincre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catégories d’acteurs différents ne se référant pas aux mêmes normes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communicative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600" dirty="0">
                          <a:effectLst/>
                        </a:rPr>
                        <a:t> </a:t>
                      </a:r>
                    </a:p>
                    <a:p>
                      <a:pPr marL="43180" marR="31115">
                        <a:lnSpc>
                          <a:spcPct val="101000"/>
                        </a:lnSpc>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600" dirty="0">
                          <a:effectLst/>
                        </a:rPr>
                        <a:t> </a:t>
                      </a:r>
                    </a:p>
                    <a:p>
                      <a:pPr marL="45085" marR="29210">
                        <a:lnSpc>
                          <a:spcPct val="101000"/>
                        </a:lnSpc>
                        <a:spcBef>
                          <a:spcPts val="5"/>
                        </a:spcBef>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3180" marR="74295">
                        <a:lnSpc>
                          <a:spcPct val="101000"/>
                        </a:lnSpc>
                        <a:spcBef>
                          <a:spcPts val="505"/>
                        </a:spcBef>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500" dirty="0">
                          <a:effectLst/>
                        </a:rPr>
                        <a:t> </a:t>
                      </a:r>
                      <a:endParaRPr lang="fr-CA" sz="600" dirty="0">
                        <a:effectLst/>
                      </a:endParaRPr>
                    </a:p>
                    <a:p>
                      <a:pPr>
                        <a:spcBef>
                          <a:spcPts val="45"/>
                        </a:spcBef>
                        <a:spcAft>
                          <a:spcPts val="0"/>
                        </a:spcAft>
                      </a:pPr>
                      <a:r>
                        <a:rPr lang="fr-CA" sz="500" dirty="0">
                          <a:effectLst/>
                        </a:rPr>
                        <a:t> </a:t>
                      </a:r>
                      <a:endParaRPr lang="fr-CA" sz="600" dirty="0">
                        <a:effectLst/>
                      </a:endParaRPr>
                    </a:p>
                    <a:p>
                      <a:pPr marL="42545">
                        <a:lnSpc>
                          <a:spcPct val="101000"/>
                        </a:lnSpc>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100" dirty="0">
                          <a:solidFill>
                            <a:schemeClr val="tx1"/>
                          </a:solidFill>
                          <a:effectLst/>
                        </a:rPr>
                        <a:t> </a:t>
                      </a:r>
                    </a:p>
                    <a:p>
                      <a:pPr>
                        <a:spcBef>
                          <a:spcPts val="40"/>
                        </a:spcBef>
                        <a:spcAft>
                          <a:spcPts val="0"/>
                        </a:spcAft>
                      </a:pPr>
                      <a:r>
                        <a:rPr lang="fr-CA" sz="1100" dirty="0">
                          <a:solidFill>
                            <a:schemeClr val="tx1"/>
                          </a:solidFill>
                          <a:effectLst/>
                        </a:rPr>
                        <a:t> </a:t>
                      </a:r>
                    </a:p>
                    <a:p>
                      <a:pPr marL="40005" marR="129540">
                        <a:lnSpc>
                          <a:spcPct val="101000"/>
                        </a:lnSpc>
                        <a:spcAft>
                          <a:spcPts val="0"/>
                        </a:spcAft>
                      </a:pPr>
                      <a:r>
                        <a:rPr lang="fr-CA" sz="1100" dirty="0">
                          <a:solidFill>
                            <a:schemeClr val="tx1"/>
                          </a:solidFill>
                          <a:effectLst/>
                        </a:rPr>
                        <a:t> </a:t>
                      </a:r>
                      <a:endParaRPr lang="fr-CA"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08511410"/>
                  </a:ext>
                </a:extLst>
              </a:tr>
            </a:tbl>
          </a:graphicData>
        </a:graphic>
      </p:graphicFrame>
    </p:spTree>
    <p:extLst>
      <p:ext uri="{BB962C8B-B14F-4D97-AF65-F5344CB8AC3E}">
        <p14:creationId xmlns:p14="http://schemas.microsoft.com/office/powerpoint/2010/main" val="214371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C2B58-FC1C-4281-BE8B-55ECBC61804F}"/>
              </a:ext>
            </a:extLst>
          </p:cNvPr>
          <p:cNvSpPr>
            <a:spLocks noGrp="1"/>
          </p:cNvSpPr>
          <p:nvPr>
            <p:ph type="title"/>
          </p:nvPr>
        </p:nvSpPr>
        <p:spPr/>
        <p:txBody>
          <a:bodyPr/>
          <a:lstStyle/>
          <a:p>
            <a:pPr marL="0" indent="0"/>
            <a:r>
              <a:rPr lang="fr-CA" dirty="0"/>
              <a:t>Les résultats</a:t>
            </a:r>
            <a:br>
              <a:rPr lang="fr-CA" dirty="0"/>
            </a:br>
            <a:r>
              <a:rPr lang="fr-CA" dirty="0"/>
              <a:t>Entrevue 3</a:t>
            </a:r>
          </a:p>
        </p:txBody>
      </p:sp>
      <p:sp>
        <p:nvSpPr>
          <p:cNvPr id="3" name="Espace réservé du contenu 2">
            <a:extLst>
              <a:ext uri="{FF2B5EF4-FFF2-40B4-BE49-F238E27FC236}">
                <a16:creationId xmlns:a16="http://schemas.microsoft.com/office/drawing/2014/main" id="{E6E0E332-BFB9-4082-B688-EE5E7C888138}"/>
              </a:ext>
            </a:extLst>
          </p:cNvPr>
          <p:cNvSpPr>
            <a:spLocks noGrp="1"/>
          </p:cNvSpPr>
          <p:nvPr>
            <p:ph idx="1"/>
          </p:nvPr>
        </p:nvSpPr>
        <p:spPr>
          <a:xfrm>
            <a:off x="1096963" y="1736725"/>
            <a:ext cx="10378966" cy="4659641"/>
          </a:xfrm>
        </p:spPr>
        <p:txBody>
          <a:bodyPr/>
          <a:lstStyle/>
          <a:p>
            <a:pPr marL="0" lvl="0" indent="0" algn="just" defTabSz="457200">
              <a:lnSpc>
                <a:spcPct val="150000"/>
              </a:lnSpc>
              <a:spcBef>
                <a:spcPct val="0"/>
              </a:spcBef>
              <a:spcAft>
                <a:spcPct val="0"/>
              </a:spcAft>
              <a:buClrTx/>
              <a:buSzTx/>
              <a:buNone/>
            </a:pPr>
            <a:r>
              <a:rPr lang="fr-CA" sz="1800" dirty="0">
                <a:solidFill>
                  <a:prstClr val="black"/>
                </a:solidFill>
                <a:latin typeface="Arial" panose="020B0604020202020204" pitchFamily="34" charset="0"/>
                <a:cs typeface="Arial" panose="020B0604020202020204" pitchFamily="34" charset="0"/>
              </a:rPr>
              <a:t>Dans l’entrevue 3, la direction nomme que le processus de planification est complètement organisé et réalisé par le CS via la conseillère pédagogique. Cette conseillère pédagogique agit d’avantage comme une agente de développement de CS que comme un support pédagogique aux </a:t>
            </a:r>
            <a:r>
              <a:rPr lang="fr-CA" sz="1800" dirty="0" err="1">
                <a:solidFill>
                  <a:prstClr val="black"/>
                </a:solidFill>
                <a:latin typeface="Arial" panose="020B0604020202020204" pitchFamily="34" charset="0"/>
                <a:cs typeface="Arial" panose="020B0604020202020204" pitchFamily="34" charset="0"/>
              </a:rPr>
              <a:t>enseignants.es</a:t>
            </a:r>
            <a:r>
              <a:rPr lang="fr-CA" sz="1800" dirty="0">
                <a:solidFill>
                  <a:prstClr val="black"/>
                </a:solidFill>
                <a:latin typeface="Arial" panose="020B0604020202020204" pitchFamily="34" charset="0"/>
                <a:cs typeface="Arial" panose="020B0604020202020204" pitchFamily="34" charset="0"/>
              </a:rPr>
              <a:t>. Elle relève des services éducatifs et gère l’ensemble des démarches des projets éducatifs de toutes les écoles du CS. Elle planifie toutes les rencontres.</a:t>
            </a:r>
          </a:p>
          <a:p>
            <a:pPr marL="0" lvl="0" indent="0" algn="just" defTabSz="457200">
              <a:lnSpc>
                <a:spcPct val="150000"/>
              </a:lnSpc>
              <a:spcBef>
                <a:spcPct val="0"/>
              </a:spcBef>
              <a:spcAft>
                <a:spcPct val="0"/>
              </a:spcAft>
              <a:buClrTx/>
              <a:buSzTx/>
              <a:buNone/>
            </a:pPr>
            <a:r>
              <a:rPr lang="fr-CA" sz="1800" dirty="0">
                <a:solidFill>
                  <a:prstClr val="black"/>
                </a:solidFill>
                <a:latin typeface="Arial" panose="020B0604020202020204" pitchFamily="34" charset="0"/>
                <a:cs typeface="Arial" panose="020B0604020202020204" pitchFamily="34" charset="0"/>
              </a:rPr>
              <a:t>Ce qui donne, selon cette direction, des consultations parachutées (sondages) avec de faible taux de réponses (élèves 30 sur 800; enseignants 3 sur 60). Très peu de mobilisation dans le milieu: « c’est comme dépersonnalisé ». L’équipe école participe au projet CAR, mais il y a beaucoup de chemin à faire. Le projet éducatif ne dit rien à l’équipe école et aux élèves. Le CÉ l’a adopté, mais c’était pour répondre à une exigence légale. Il n’y a pas stratégie prévue pour la mise à jour du document PÉ actuellement (pandémie). </a:t>
            </a:r>
            <a:endParaRPr lang="fr-CA" dirty="0"/>
          </a:p>
        </p:txBody>
      </p:sp>
    </p:spTree>
    <p:extLst>
      <p:ext uri="{BB962C8B-B14F-4D97-AF65-F5344CB8AC3E}">
        <p14:creationId xmlns:p14="http://schemas.microsoft.com/office/powerpoint/2010/main" val="291268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DD7D1-810A-4459-BFDE-35CFD48167CC}"/>
              </a:ext>
            </a:extLst>
          </p:cNvPr>
          <p:cNvSpPr>
            <a:spLocks noGrp="1"/>
          </p:cNvSpPr>
          <p:nvPr>
            <p:ph type="title"/>
          </p:nvPr>
        </p:nvSpPr>
        <p:spPr/>
        <p:txBody>
          <a:bodyPr/>
          <a:lstStyle/>
          <a:p>
            <a:r>
              <a:rPr lang="fr-CA" dirty="0"/>
              <a:t>Présentation de l’équipe</a:t>
            </a:r>
          </a:p>
        </p:txBody>
      </p:sp>
      <p:pic>
        <p:nvPicPr>
          <p:cNvPr id="4" name="Image 3">
            <a:extLst>
              <a:ext uri="{FF2B5EF4-FFF2-40B4-BE49-F238E27FC236}">
                <a16:creationId xmlns:a16="http://schemas.microsoft.com/office/drawing/2014/main" id="{8A812341-AD56-478C-86A3-7C51AA53416E}"/>
              </a:ext>
            </a:extLst>
          </p:cNvPr>
          <p:cNvPicPr>
            <a:picLocks noChangeAspect="1"/>
          </p:cNvPicPr>
          <p:nvPr/>
        </p:nvPicPr>
        <p:blipFill>
          <a:blip r:embed="rId2"/>
          <a:stretch>
            <a:fillRect/>
          </a:stretch>
        </p:blipFill>
        <p:spPr>
          <a:xfrm>
            <a:off x="2121222" y="2044997"/>
            <a:ext cx="7949555" cy="4024652"/>
          </a:xfrm>
          <a:prstGeom prst="rect">
            <a:avLst/>
          </a:prstGeom>
        </p:spPr>
      </p:pic>
    </p:spTree>
    <p:extLst>
      <p:ext uri="{BB962C8B-B14F-4D97-AF65-F5344CB8AC3E}">
        <p14:creationId xmlns:p14="http://schemas.microsoft.com/office/powerpoint/2010/main" val="365835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AC0410-7C6E-497E-9C1D-138D96479E5A}"/>
              </a:ext>
            </a:extLst>
          </p:cNvPr>
          <p:cNvGraphicFramePr>
            <a:graphicFrameLocks noGrp="1"/>
          </p:cNvGraphicFramePr>
          <p:nvPr>
            <p:extLst>
              <p:ext uri="{D42A27DB-BD31-4B8C-83A1-F6EECF244321}">
                <p14:modId xmlns:p14="http://schemas.microsoft.com/office/powerpoint/2010/main" val="2620158485"/>
              </p:ext>
            </p:extLst>
          </p:nvPr>
        </p:nvGraphicFramePr>
        <p:xfrm>
          <a:off x="2" y="0"/>
          <a:ext cx="12191999" cy="7141559"/>
        </p:xfrm>
        <a:graphic>
          <a:graphicData uri="http://schemas.openxmlformats.org/drawingml/2006/table">
            <a:tbl>
              <a:tblPr firstRow="1" firstCol="1" lastRow="1" lastCol="1" bandRow="1" bandCol="1"/>
              <a:tblGrid>
                <a:gridCol w="1363065">
                  <a:extLst>
                    <a:ext uri="{9D8B030D-6E8A-4147-A177-3AD203B41FA5}">
                      <a16:colId xmlns:a16="http://schemas.microsoft.com/office/drawing/2014/main" val="1974936910"/>
                    </a:ext>
                  </a:extLst>
                </a:gridCol>
                <a:gridCol w="1363065">
                  <a:extLst>
                    <a:ext uri="{9D8B030D-6E8A-4147-A177-3AD203B41FA5}">
                      <a16:colId xmlns:a16="http://schemas.microsoft.com/office/drawing/2014/main" val="2108424558"/>
                    </a:ext>
                  </a:extLst>
                </a:gridCol>
                <a:gridCol w="1232259">
                  <a:extLst>
                    <a:ext uri="{9D8B030D-6E8A-4147-A177-3AD203B41FA5}">
                      <a16:colId xmlns:a16="http://schemas.microsoft.com/office/drawing/2014/main" val="582136759"/>
                    </a:ext>
                  </a:extLst>
                </a:gridCol>
                <a:gridCol w="1646722">
                  <a:extLst>
                    <a:ext uri="{9D8B030D-6E8A-4147-A177-3AD203B41FA5}">
                      <a16:colId xmlns:a16="http://schemas.microsoft.com/office/drawing/2014/main" val="677140713"/>
                    </a:ext>
                  </a:extLst>
                </a:gridCol>
                <a:gridCol w="1646722">
                  <a:extLst>
                    <a:ext uri="{9D8B030D-6E8A-4147-A177-3AD203B41FA5}">
                      <a16:colId xmlns:a16="http://schemas.microsoft.com/office/drawing/2014/main" val="687721445"/>
                    </a:ext>
                  </a:extLst>
                </a:gridCol>
                <a:gridCol w="1646722">
                  <a:extLst>
                    <a:ext uri="{9D8B030D-6E8A-4147-A177-3AD203B41FA5}">
                      <a16:colId xmlns:a16="http://schemas.microsoft.com/office/drawing/2014/main" val="170015616"/>
                    </a:ext>
                  </a:extLst>
                </a:gridCol>
                <a:gridCol w="1646722">
                  <a:extLst>
                    <a:ext uri="{9D8B030D-6E8A-4147-A177-3AD203B41FA5}">
                      <a16:colId xmlns:a16="http://schemas.microsoft.com/office/drawing/2014/main" val="40527983"/>
                    </a:ext>
                  </a:extLst>
                </a:gridCol>
                <a:gridCol w="1646722">
                  <a:extLst>
                    <a:ext uri="{9D8B030D-6E8A-4147-A177-3AD203B41FA5}">
                      <a16:colId xmlns:a16="http://schemas.microsoft.com/office/drawing/2014/main" val="1739882519"/>
                    </a:ext>
                  </a:extLst>
                </a:gridCol>
              </a:tblGrid>
              <a:tr h="521324">
                <a:tc gridSpan="8">
                  <a:txBody>
                    <a:bodyPr/>
                    <a:lstStyle/>
                    <a:p>
                      <a:pPr algn="ct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PRÉTEST ENTREVUE 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2593956"/>
                  </a:ext>
                </a:extLst>
              </a:tr>
              <a:tr h="521324">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CADRE THÉORIQUE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5">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VARIABLES CLÉS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86770557"/>
                  </a:ext>
                </a:extLst>
              </a:tr>
              <a:tr h="796010">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ÉPISTÉMOLOGIE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VISÉE DOMINANTE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THÉORIE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PRÉDOMINANTE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ALLOCUTAIRES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ACTION ATTENDUE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RETOUR DES ALLOCUTAIRES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PARTICIPANTS PRIVILÉGIÉS À L’ACTION DE PLANIFICATION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PRÉOCCUPATION CENTRALE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INITIATEURS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L’ACTION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92935017"/>
                  </a:ext>
                </a:extLst>
              </a:tr>
              <a:tr h="774159">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Préparation détaillée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actions futures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6038" indent="0">
                        <a:spcAft>
                          <a:spcPts val="0"/>
                        </a:spcAft>
                        <a:tabLst/>
                      </a:pPr>
                      <a:r>
                        <a:rPr lang="fr-CA" sz="1000" kern="1200" dirty="0">
                          <a:solidFill>
                            <a:schemeClr val="dk1"/>
                          </a:solidFill>
                          <a:effectLst/>
                          <a:latin typeface="+mn-lt"/>
                          <a:ea typeface="+mn-ea"/>
                          <a:cs typeface="+mn-cs"/>
                        </a:rPr>
                        <a:t>Enseignants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46038" indent="0">
                        <a:tabLst/>
                      </a:pPr>
                      <a:endParaRPr lang="fr-CA" sz="1000" kern="1200" dirty="0">
                        <a:solidFill>
                          <a:schemeClr val="dk1"/>
                        </a:solidFill>
                        <a:effectLst/>
                        <a:latin typeface="+mn-lt"/>
                        <a:ea typeface="+mn-ea"/>
                        <a:cs typeface="+mn-cs"/>
                      </a:endParaRPr>
                    </a:p>
                    <a:p>
                      <a:pPr marL="46038" indent="0">
                        <a:tabLst/>
                      </a:pPr>
                      <a:r>
                        <a:rPr lang="fr-CA" sz="1000" kern="1200" dirty="0">
                          <a:solidFill>
                            <a:schemeClr val="dk1"/>
                          </a:solidFill>
                          <a:effectLst/>
                          <a:latin typeface="+mn-lt"/>
                          <a:ea typeface="+mn-ea"/>
                          <a:cs typeface="+mn-cs"/>
                        </a:rPr>
                        <a:t>Processus rationaliste classique organisé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par la CS par la CP.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solidFill>
                            <a:schemeClr val="tx2"/>
                          </a:solidFill>
                          <a:effectLst/>
                        </a:rPr>
                        <a:t> </a:t>
                      </a:r>
                    </a:p>
                    <a:p>
                      <a:pPr>
                        <a:spcAft>
                          <a:spcPts val="0"/>
                        </a:spcAft>
                      </a:pPr>
                      <a:r>
                        <a:rPr lang="fr-CA" sz="1000" dirty="0">
                          <a:solidFill>
                            <a:schemeClr val="tx2"/>
                          </a:solidFill>
                          <a:effectLst/>
                        </a:rPr>
                        <a:t> </a:t>
                      </a:r>
                    </a:p>
                    <a:p>
                      <a:pPr>
                        <a:spcBef>
                          <a:spcPts val="30"/>
                        </a:spcBef>
                        <a:spcAft>
                          <a:spcPts val="0"/>
                        </a:spcAft>
                      </a:pPr>
                      <a:r>
                        <a:rPr lang="fr-CA" sz="1000" dirty="0">
                          <a:solidFill>
                            <a:schemeClr val="tx2"/>
                          </a:solidFill>
                          <a:effectLst/>
                        </a:rPr>
                        <a:t> </a:t>
                      </a:r>
                    </a:p>
                    <a:p>
                      <a:pPr marL="41910" marR="81915">
                        <a:lnSpc>
                          <a:spcPct val="101000"/>
                        </a:lnSpc>
                        <a:spcAft>
                          <a:spcPts val="0"/>
                        </a:spcAft>
                      </a:pPr>
                      <a:r>
                        <a:rPr lang="fr-CA" sz="1000" dirty="0">
                          <a:solidFill>
                            <a:schemeClr val="tx2"/>
                          </a:solidFill>
                          <a:effectLst/>
                        </a:rPr>
                        <a:t> </a:t>
                      </a:r>
                      <a:endParaRPr lang="fr-CA" sz="1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Respect des directives légales parents, élèves, enseignants, personnel</a:t>
                      </a:r>
                      <a:endPar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1910" marR="34925">
                        <a:lnSpc>
                          <a:spcPct val="101000"/>
                        </a:lnSpc>
                        <a:spcAft>
                          <a:spcPts val="0"/>
                        </a:spcAft>
                      </a:pPr>
                      <a:r>
                        <a:rPr lang="fr-CA" sz="1000" dirty="0">
                          <a:solidFill>
                            <a:schemeClr val="tx2"/>
                          </a:solidFill>
                          <a:effectLst/>
                          <a:highlight>
                            <a:srgbClr val="00FF00"/>
                          </a:highlight>
                        </a:rPr>
                        <a:t> </a:t>
                      </a:r>
                      <a:endParaRPr lang="fr-CA" sz="1000" dirty="0">
                        <a:solidFill>
                          <a:schemeClr val="tx2"/>
                        </a:solidFill>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effectLst/>
                        </a:rPr>
                        <a:t> </a:t>
                      </a:r>
                    </a:p>
                    <a:p>
                      <a:pPr>
                        <a:spcAft>
                          <a:spcPts val="0"/>
                        </a:spcAft>
                      </a:pPr>
                      <a:r>
                        <a:rPr lang="fr-CA" sz="1000" dirty="0">
                          <a:effectLst/>
                        </a:rPr>
                        <a:t> </a:t>
                      </a:r>
                    </a:p>
                    <a:p>
                      <a:pPr>
                        <a:spcAft>
                          <a:spcPts val="0"/>
                        </a:spcAft>
                      </a:pPr>
                      <a:r>
                        <a:rPr lang="fr-CA" sz="1000" dirty="0">
                          <a:effectLst/>
                        </a:rPr>
                        <a:t> </a:t>
                      </a:r>
                    </a:p>
                    <a:p>
                      <a:pPr>
                        <a:spcBef>
                          <a:spcPts val="45"/>
                        </a:spcBef>
                        <a:spcAft>
                          <a:spcPts val="0"/>
                        </a:spcAft>
                      </a:pPr>
                      <a:r>
                        <a:rPr lang="fr-CA" sz="1000" dirty="0">
                          <a:effectLst/>
                        </a:rPr>
                        <a:t> </a:t>
                      </a:r>
                    </a:p>
                    <a:p>
                      <a:pPr marL="41275" marR="247650">
                        <a:lnSpc>
                          <a:spcPct val="101000"/>
                        </a:lnSpc>
                        <a:spcBef>
                          <a:spcPts val="1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3032161"/>
                  </a:ext>
                </a:extLst>
              </a:tr>
              <a:tr h="614760">
                <a:tc rowSpan="2">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 CONTINGENT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Intégration des aléas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l’action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Incrémentaliste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3180" marR="325120">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indent="0">
                        <a:spcAft>
                          <a:spcPts val="0"/>
                        </a:spcAft>
                        <a:tabLst/>
                      </a:pPr>
                      <a:r>
                        <a:rPr lang="fr-CA" sz="1000" kern="1200" dirty="0">
                          <a:solidFill>
                            <a:schemeClr val="dk1"/>
                          </a:solidFill>
                          <a:effectLst/>
                          <a:latin typeface="+mn-lt"/>
                          <a:ea typeface="+mn-ea"/>
                          <a:cs typeface="+mn-cs"/>
                        </a:rPr>
                        <a:t>Après latitude pour faire </a:t>
                      </a:r>
                    </a:p>
                    <a:p>
                      <a:pPr marL="46038" indent="0">
                        <a:spcAft>
                          <a:spcPts val="0"/>
                        </a:spcAft>
                        <a:tabLst/>
                      </a:pPr>
                      <a:r>
                        <a:rPr lang="fr-CA" sz="1000" kern="1200" dirty="0">
                          <a:solidFill>
                            <a:schemeClr val="dk1"/>
                          </a:solidFill>
                          <a:effectLst/>
                          <a:latin typeface="+mn-lt"/>
                          <a:ea typeface="+mn-ea"/>
                          <a:cs typeface="+mn-cs"/>
                        </a:rPr>
                        <a:t>ce que l’on veut.</a:t>
                      </a: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Bef>
                          <a:spcPts val="15"/>
                        </a:spcBef>
                        <a:spcAft>
                          <a:spcPts val="0"/>
                        </a:spcAft>
                      </a:pPr>
                      <a:r>
                        <a:rPr lang="fr-CA" sz="1000" dirty="0">
                          <a:effectLst/>
                        </a:rPr>
                        <a:t> </a:t>
                      </a:r>
                    </a:p>
                    <a:p>
                      <a:pPr marL="41910">
                        <a:lnSpc>
                          <a:spcPct val="101000"/>
                        </a:lnSpc>
                        <a:spcBef>
                          <a:spcPts val="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Bef>
                          <a:spcPts val="15"/>
                        </a:spcBef>
                        <a:spcAft>
                          <a:spcPts val="0"/>
                        </a:spcAft>
                      </a:pPr>
                      <a:r>
                        <a:rPr lang="fr-CA" sz="100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599534472"/>
                  </a:ext>
                </a:extLst>
              </a:tr>
              <a:tr h="776030">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aux paramètres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l’environnement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Contingence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1000">
                          <a:effectLst/>
                        </a:rPr>
                        <a:t> </a:t>
                      </a:r>
                    </a:p>
                    <a:p>
                      <a:pPr marL="43180" marR="78105">
                        <a:lnSpc>
                          <a:spcPct val="101000"/>
                        </a:lnSpc>
                        <a:spcAft>
                          <a:spcPts val="0"/>
                        </a:spcAft>
                      </a:pPr>
                      <a:r>
                        <a:rPr lang="fr-CA" sz="1000">
                          <a:effectLst/>
                        </a:rPr>
                        <a:t> </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indent="0">
                        <a:lnSpc>
                          <a:spcPct val="101000"/>
                        </a:lnSpc>
                        <a:tabLst/>
                      </a:pPr>
                      <a:r>
                        <a:rPr lang="fr-CA" sz="1000" kern="1200" dirty="0">
                          <a:solidFill>
                            <a:schemeClr val="dk1"/>
                          </a:solidFill>
                          <a:effectLst/>
                          <a:latin typeface="+mn-lt"/>
                          <a:ea typeface="+mn-ea"/>
                          <a:cs typeface="+mn-cs"/>
                        </a:rPr>
                        <a:t>Pandémie et tutorat</a:t>
                      </a: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41910" marR="79375">
                        <a:lnSpc>
                          <a:spcPct val="101000"/>
                        </a:lnSpc>
                        <a:spcBef>
                          <a:spcPts val="370"/>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marR="118110" indent="0">
                        <a:lnSpc>
                          <a:spcPct val="101000"/>
                        </a:lnSpc>
                        <a:spcBef>
                          <a:spcPts val="370"/>
                        </a:spcBef>
                        <a:spcAft>
                          <a:spcPts val="0"/>
                        </a:spcAft>
                        <a:tabLst/>
                      </a:pPr>
                      <a:r>
                        <a:rPr lang="fr-CA" sz="1000" kern="1200" dirty="0">
                          <a:solidFill>
                            <a:schemeClr val="dk1"/>
                          </a:solidFill>
                          <a:effectLst/>
                          <a:latin typeface="+mn-lt"/>
                          <a:ea typeface="+mn-ea"/>
                          <a:cs typeface="+mn-cs"/>
                        </a:rPr>
                        <a:t>Projet Car qui arrive avec un processus parallèle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de nouvelles ressources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et qui vient causer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de la turbulence.</a:t>
                      </a: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41275" marR="50800">
                        <a:lnSpc>
                          <a:spcPct val="101000"/>
                        </a:lnSpc>
                        <a:spcBef>
                          <a:spcPts val="41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038789958"/>
                  </a:ext>
                </a:extLst>
              </a:tr>
              <a:tr h="614760">
                <a:tc rowSpan="4">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INTERPRÉTATIVISME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CONSTRUCTIVISME   MODÉRÉ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Légitimation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Post-rationalisation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1000">
                          <a:effectLst/>
                        </a:rPr>
                        <a:t> </a:t>
                      </a:r>
                    </a:p>
                    <a:p>
                      <a:pPr marL="43180" marR="41910">
                        <a:lnSpc>
                          <a:spcPct val="101000"/>
                        </a:lnSpc>
                        <a:spcAft>
                          <a:spcPts val="0"/>
                        </a:spcAft>
                      </a:pPr>
                      <a:r>
                        <a:rPr lang="fr-CA" sz="1000">
                          <a:effectLst/>
                        </a:rPr>
                        <a:t> </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5085" marR="87630">
                        <a:lnSpc>
                          <a:spcPct val="101000"/>
                        </a:lnSpc>
                        <a:spcBef>
                          <a:spcPts val="680"/>
                        </a:spcBef>
                        <a:spcAft>
                          <a:spcPts val="0"/>
                        </a:spcAft>
                      </a:pPr>
                      <a:endParaRPr lang="fr-CA" sz="10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indent="0">
                        <a:spcBef>
                          <a:spcPts val="50"/>
                        </a:spcBef>
                        <a:spcAft>
                          <a:spcPts val="0"/>
                        </a:spcAft>
                        <a:tabLst/>
                      </a:pPr>
                      <a:endParaRPr lang="fr-CA" sz="1000" kern="1200" dirty="0">
                        <a:solidFill>
                          <a:schemeClr val="dk1"/>
                        </a:solidFill>
                        <a:effectLst/>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2545">
                        <a:lnSpc>
                          <a:spcPct val="101000"/>
                        </a:lnSpc>
                        <a:spcBef>
                          <a:spcPts val="240"/>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Bef>
                          <a:spcPts val="50"/>
                        </a:spcBef>
                        <a:spcAft>
                          <a:spcPts val="0"/>
                        </a:spcAft>
                      </a:pPr>
                      <a:r>
                        <a:rPr lang="fr-CA" sz="1000" dirty="0">
                          <a:effectLst/>
                        </a:rPr>
                        <a:t> </a:t>
                      </a:r>
                    </a:p>
                    <a:p>
                      <a:pPr marL="40005" marR="38100">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35708186"/>
                  </a:ext>
                </a:extLst>
              </a:tr>
              <a:tr h="726832">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Production de sens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restitution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ce sentiment d’ordre aux collaborateurs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Sensemaking-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sensegiving</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Aft>
                          <a:spcPts val="0"/>
                        </a:spcAft>
                      </a:pPr>
                      <a:r>
                        <a:rPr lang="fr-CA" sz="1000">
                          <a:effectLst/>
                        </a:rPr>
                        <a:t> </a:t>
                      </a:r>
                    </a:p>
                    <a:p>
                      <a:pPr>
                        <a:spcBef>
                          <a:spcPts val="55"/>
                        </a:spcBef>
                        <a:spcAft>
                          <a:spcPts val="0"/>
                        </a:spcAft>
                      </a:pPr>
                      <a:r>
                        <a:rPr lang="fr-CA" sz="1000">
                          <a:effectLst/>
                        </a:rPr>
                        <a:t> </a:t>
                      </a:r>
                    </a:p>
                    <a:p>
                      <a:pPr marL="43180" marR="50165">
                        <a:lnSpc>
                          <a:spcPct val="101000"/>
                        </a:lnSpc>
                        <a:spcAft>
                          <a:spcPts val="0"/>
                        </a:spcAft>
                      </a:pPr>
                      <a:r>
                        <a:rPr lang="fr-CA" sz="1000">
                          <a:effectLst/>
                        </a:rPr>
                        <a:t> </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5085" marR="120650">
                        <a:lnSpc>
                          <a:spcPct val="101000"/>
                        </a:lnSpc>
                        <a:spcBef>
                          <a:spcPts val="43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a:spcAft>
                          <a:spcPts val="0"/>
                        </a:spcAft>
                      </a:pPr>
                      <a:r>
                        <a:rPr lang="fr-CA" sz="1000" dirty="0">
                          <a:effectLst/>
                        </a:rPr>
                        <a:t> </a:t>
                      </a:r>
                    </a:p>
                    <a:p>
                      <a:pPr>
                        <a:spcBef>
                          <a:spcPts val="15"/>
                        </a:spcBef>
                        <a:spcAft>
                          <a:spcPts val="0"/>
                        </a:spcAft>
                      </a:pPr>
                      <a:r>
                        <a:rPr lang="fr-CA" sz="1000" dirty="0">
                          <a:effectLst/>
                        </a:rPr>
                        <a:t> </a:t>
                      </a:r>
                    </a:p>
                    <a:p>
                      <a:pPr marL="43180" marR="173990">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a:spcBef>
                          <a:spcPts val="55"/>
                        </a:spcBef>
                        <a:spcAft>
                          <a:spcPts val="0"/>
                        </a:spcAft>
                      </a:pPr>
                      <a:r>
                        <a:rPr lang="fr-CA" sz="1000" dirty="0">
                          <a:effectLst/>
                        </a:rPr>
                        <a:t> </a:t>
                      </a:r>
                    </a:p>
                    <a:p>
                      <a:pPr marL="40005" marR="48895">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708983090"/>
                  </a:ext>
                </a:extLst>
              </a:tr>
              <a:tr h="677557">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Recherche du soutien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 part d’un acteur dominant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Dépendance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6038" indent="0">
                        <a:spcAft>
                          <a:spcPts val="0"/>
                        </a:spcAft>
                        <a:tabLst/>
                      </a:pPr>
                      <a:r>
                        <a:rPr lang="fr-CA" sz="1000" kern="1200" dirty="0">
                          <a:solidFill>
                            <a:schemeClr val="dk1"/>
                          </a:solidFill>
                          <a:effectLst/>
                          <a:latin typeface="+mn-lt"/>
                          <a:ea typeface="+mn-ea"/>
                          <a:cs typeface="+mn-cs"/>
                        </a:rPr>
                        <a:t>Dépendance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au niveau de tout le processus</a:t>
                      </a:r>
                      <a:r>
                        <a:rPr lang="fr-CA" sz="100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effectLst/>
                        </a:rPr>
                        <a:t> </a:t>
                      </a:r>
                      <a:endParaRPr lang="fr-CA" sz="1000" kern="1200" dirty="0">
                        <a:solidFill>
                          <a:schemeClr val="dk1"/>
                        </a:solidFill>
                        <a:effectLst/>
                        <a:latin typeface="+mn-lt"/>
                        <a:ea typeface="+mn-ea"/>
                        <a:cs typeface="+mn-cs"/>
                      </a:endParaRPr>
                    </a:p>
                    <a:p>
                      <a:pPr>
                        <a:spcAft>
                          <a:spcPts val="0"/>
                        </a:spcAft>
                      </a:pPr>
                      <a:r>
                        <a:rPr lang="fr-CA" sz="1000" kern="1200" dirty="0">
                          <a:solidFill>
                            <a:schemeClr val="dk1"/>
                          </a:solidFill>
                          <a:effectLst/>
                          <a:latin typeface="+mn-lt"/>
                          <a:ea typeface="+mn-ea"/>
                          <a:cs typeface="+mn-cs"/>
                        </a:rPr>
                        <a:t>Document tabletté</a:t>
                      </a:r>
                    </a:p>
                    <a:p>
                      <a:pPr>
                        <a:spcAft>
                          <a:spcPts val="0"/>
                        </a:spcAft>
                      </a:pPr>
                      <a:r>
                        <a:rPr lang="fr-CA" sz="1000" kern="1200" dirty="0">
                          <a:solidFill>
                            <a:schemeClr val="dk1"/>
                          </a:solidFill>
                          <a:effectLst/>
                          <a:latin typeface="+mn-lt"/>
                          <a:ea typeface="+mn-ea"/>
                          <a:cs typeface="+mn-cs"/>
                        </a:rPr>
                        <a:t> </a:t>
                      </a:r>
                    </a:p>
                    <a:p>
                      <a:pPr marL="45085" marR="32385">
                        <a:lnSpc>
                          <a:spcPct val="101000"/>
                        </a:lnSpc>
                        <a:spcBef>
                          <a:spcPts val="690"/>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effectLst/>
                        </a:rPr>
                        <a:t> </a:t>
                      </a:r>
                      <a:r>
                        <a:rPr lang="fr-CA" sz="1000" kern="1200" dirty="0">
                          <a:solidFill>
                            <a:schemeClr val="dk1"/>
                          </a:solidFill>
                          <a:effectLst/>
                          <a:latin typeface="+mn-lt"/>
                          <a:ea typeface="+mn-ea"/>
                          <a:cs typeface="+mn-cs"/>
                        </a:rPr>
                        <a:t>Contrôle du contenu et du processus.</a:t>
                      </a:r>
                      <a:endParaRPr lang="fr-CA" sz="10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R="48895">
                        <a:lnSpc>
                          <a:spcPct val="101000"/>
                        </a:lnSpc>
                        <a:spcBef>
                          <a:spcPts val="290"/>
                        </a:spcBef>
                        <a:spcAft>
                          <a:spcPts val="0"/>
                        </a:spcAft>
                      </a:pPr>
                      <a:r>
                        <a:rPr lang="fr-CA" sz="1000" dirty="0">
                          <a:effectLst/>
                          <a:highlight>
                            <a:srgbClr val="00FF00"/>
                          </a:highlight>
                        </a:rPr>
                        <a:t> </a:t>
                      </a:r>
                      <a:endParaRPr lang="fr-CA" sz="10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kern="1200" dirty="0">
                          <a:solidFill>
                            <a:schemeClr val="dk1"/>
                          </a:solidFill>
                          <a:effectLst/>
                          <a:latin typeface="+mn-lt"/>
                          <a:ea typeface="+mn-ea"/>
                          <a:cs typeface="+mn-cs"/>
                        </a:rPr>
                        <a:t>Oui tout le processus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est en fonction de répondre aux attentes de la CS.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3328505194"/>
                  </a:ext>
                </a:extLst>
              </a:tr>
              <a:tr h="871830">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Tentative de convaincre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catégories d’acteurs différents ne se référant pas aux mêmes normes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communicative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1000" dirty="0">
                          <a:effectLst/>
                        </a:rPr>
                        <a:t> </a:t>
                      </a:r>
                    </a:p>
                    <a:p>
                      <a:pPr marL="43180" marR="31115">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marL="45085" marR="29210">
                        <a:lnSpc>
                          <a:spcPct val="101000"/>
                        </a:lnSpc>
                        <a:spcBef>
                          <a:spcPts val="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3180" marR="74295">
                        <a:lnSpc>
                          <a:spcPct val="101000"/>
                        </a:lnSpc>
                        <a:spcBef>
                          <a:spcPts val="50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a:spcBef>
                          <a:spcPts val="45"/>
                        </a:spcBef>
                        <a:spcAft>
                          <a:spcPts val="0"/>
                        </a:spcAft>
                      </a:pPr>
                      <a:r>
                        <a:rPr lang="fr-CA" sz="1000" dirty="0">
                          <a:effectLst/>
                        </a:rPr>
                        <a:t> </a:t>
                      </a:r>
                    </a:p>
                    <a:p>
                      <a:pPr marL="42545">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solidFill>
                            <a:schemeClr val="tx1"/>
                          </a:solidFill>
                          <a:effectLst/>
                        </a:rPr>
                        <a:t> </a:t>
                      </a:r>
                    </a:p>
                    <a:p>
                      <a:pPr>
                        <a:spcBef>
                          <a:spcPts val="40"/>
                        </a:spcBef>
                        <a:spcAft>
                          <a:spcPts val="0"/>
                        </a:spcAft>
                      </a:pPr>
                      <a:r>
                        <a:rPr lang="fr-CA" sz="1000" dirty="0">
                          <a:solidFill>
                            <a:schemeClr val="tx1"/>
                          </a:solidFill>
                          <a:effectLst/>
                        </a:rPr>
                        <a:t> </a:t>
                      </a:r>
                    </a:p>
                    <a:p>
                      <a:pPr marL="40005" marR="129540">
                        <a:lnSpc>
                          <a:spcPct val="101000"/>
                        </a:lnSpc>
                        <a:spcAft>
                          <a:spcPts val="0"/>
                        </a:spcAft>
                      </a:pPr>
                      <a:r>
                        <a:rPr lang="fr-CA" sz="10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08511410"/>
                  </a:ext>
                </a:extLst>
              </a:tr>
            </a:tbl>
          </a:graphicData>
        </a:graphic>
      </p:graphicFrame>
    </p:spTree>
    <p:extLst>
      <p:ext uri="{BB962C8B-B14F-4D97-AF65-F5344CB8AC3E}">
        <p14:creationId xmlns:p14="http://schemas.microsoft.com/office/powerpoint/2010/main" val="98478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52398-F85B-4CAA-ACD5-D235122E10A4}"/>
              </a:ext>
            </a:extLst>
          </p:cNvPr>
          <p:cNvSpPr>
            <a:spLocks noGrp="1"/>
          </p:cNvSpPr>
          <p:nvPr>
            <p:ph type="title"/>
            <p:custDataLst>
              <p:tags r:id="rId1"/>
            </p:custDataLst>
          </p:nvPr>
        </p:nvSpPr>
        <p:spPr/>
        <p:txBody>
          <a:bodyPr vert="horz" lIns="91440" tIns="45720" rIns="91440" bIns="45720" rtlCol="0" anchor="b">
            <a:normAutofit/>
          </a:bodyPr>
          <a:lstStyle/>
          <a:p>
            <a:r>
              <a:rPr lang="fr-CA" dirty="0"/>
              <a:t>Les réussites</a:t>
            </a:r>
          </a:p>
        </p:txBody>
      </p:sp>
      <p:sp>
        <p:nvSpPr>
          <p:cNvPr id="3" name="Espace réservé du contenu 2">
            <a:extLst>
              <a:ext uri="{FF2B5EF4-FFF2-40B4-BE49-F238E27FC236}">
                <a16:creationId xmlns:a16="http://schemas.microsoft.com/office/drawing/2014/main" id="{3C33A78C-DD4A-4DCC-AF08-EA81E27E75DA}"/>
              </a:ext>
            </a:extLst>
          </p:cNvPr>
          <p:cNvSpPr>
            <a:spLocks noGrp="1"/>
          </p:cNvSpPr>
          <p:nvPr>
            <p:ph idx="1"/>
            <p:custDataLst>
              <p:tags r:id="rId2"/>
            </p:custDataLst>
          </p:nvPr>
        </p:nvSpPr>
        <p:spPr>
          <a:xfrm>
            <a:off x="1096963" y="1964267"/>
            <a:ext cx="10058400" cy="4260920"/>
          </a:xfrm>
        </p:spPr>
        <p:txBody>
          <a:bodyPr/>
          <a:lstStyle/>
          <a:p>
            <a:r>
              <a:rPr lang="fr-CA" dirty="0"/>
              <a:t>« Moi, l’activité que j’ai fait sur les valeurs, ça avait été vraiment une belle journée ça […]. Ils ont profité de ça pour remettre en cause des choses qu’ils faisaient dans leur école […] Et ça, ça avait été un bel échange qu’on avait eu. » PT1</a:t>
            </a:r>
          </a:p>
          <a:p>
            <a:r>
              <a:rPr lang="fr-CA" dirty="0"/>
              <a:t>« Bien moi dans une réussite que je pourrais nommer, c’est de voir que des gens de plusieurs secteurs différents, donc la FGA, […], étaient capables de discuter, d’échanger et qu’on voyait qu’au bout de la ligne, on avait tous les mêmes objectifs. » PT2</a:t>
            </a:r>
          </a:p>
          <a:p>
            <a:r>
              <a:rPr lang="fr-CA" dirty="0"/>
              <a:t>« Bien je te dirais que la réussite c’est qu’en fait au moins les gens qui y ont participé, ils sont pas allés juste de façon mécanique, c’est des gens qui ont vu le bien-fondé de ça et qui y ont mis les intérêts de l’école. » PT3</a:t>
            </a:r>
          </a:p>
        </p:txBody>
      </p:sp>
    </p:spTree>
    <p:extLst>
      <p:ext uri="{BB962C8B-B14F-4D97-AF65-F5344CB8AC3E}">
        <p14:creationId xmlns:p14="http://schemas.microsoft.com/office/powerpoint/2010/main" val="137666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C9002-AF65-46C3-A3B7-88C8AABFEB1A}"/>
              </a:ext>
            </a:extLst>
          </p:cNvPr>
          <p:cNvSpPr>
            <a:spLocks noGrp="1"/>
          </p:cNvSpPr>
          <p:nvPr>
            <p:ph type="title"/>
          </p:nvPr>
        </p:nvSpPr>
        <p:spPr/>
        <p:txBody>
          <a:bodyPr/>
          <a:lstStyle/>
          <a:p>
            <a:r>
              <a:rPr lang="fr-CA" dirty="0"/>
              <a:t>Les difficultés</a:t>
            </a:r>
          </a:p>
        </p:txBody>
      </p:sp>
      <p:sp>
        <p:nvSpPr>
          <p:cNvPr id="3" name="Espace réservé du contenu 2">
            <a:extLst>
              <a:ext uri="{FF2B5EF4-FFF2-40B4-BE49-F238E27FC236}">
                <a16:creationId xmlns:a16="http://schemas.microsoft.com/office/drawing/2014/main" id="{810382F9-6EFB-40AE-9650-A6B4CA892963}"/>
              </a:ext>
            </a:extLst>
          </p:cNvPr>
          <p:cNvSpPr>
            <a:spLocks noGrp="1"/>
          </p:cNvSpPr>
          <p:nvPr>
            <p:ph idx="1"/>
          </p:nvPr>
        </p:nvSpPr>
        <p:spPr/>
        <p:txBody>
          <a:bodyPr/>
          <a:lstStyle/>
          <a:p>
            <a:pPr marL="265113" lvl="1" indent="-265113">
              <a:spcBef>
                <a:spcPts val="1200"/>
              </a:spcBef>
              <a:spcAft>
                <a:spcPts val="200"/>
              </a:spcAft>
              <a:buSzPct val="100000"/>
              <a:buFont typeface="Arial" panose="020B0604020202020204" pitchFamily="34" charset="0"/>
              <a:buChar char="•"/>
            </a:pPr>
            <a:r>
              <a:rPr lang="fr-CA" sz="2400" dirty="0"/>
              <a:t>« Bien, la difficulté, je dirais la plus grande embûche qu’on a eu ça l’a été </a:t>
            </a:r>
            <a:br>
              <a:rPr lang="fr-CA" sz="2400" dirty="0"/>
            </a:br>
            <a:r>
              <a:rPr lang="fr-CA" sz="2400" dirty="0"/>
              <a:t>des objectifs imposés par le PEVR. Ça c’est clair que ça a mis frein à toute la motivation […]». PT1</a:t>
            </a:r>
          </a:p>
          <a:p>
            <a:pPr marL="265113" lvl="1" indent="-265113">
              <a:spcBef>
                <a:spcPts val="1200"/>
              </a:spcBef>
              <a:spcAft>
                <a:spcPts val="200"/>
              </a:spcAft>
              <a:buSzPct val="100000"/>
              <a:buFont typeface="Arial" panose="020B0604020202020204" pitchFamily="34" charset="0"/>
              <a:buChar char="•"/>
            </a:pPr>
            <a:r>
              <a:rPr lang="fr-CA" sz="2400" dirty="0"/>
              <a:t>« […] on a travaillé autour, mais je vous avoue que c’est difficile au secteur adulte des fois, la majorité des objectifs du PEVR sont reliés beaucoup </a:t>
            </a:r>
            <a:br>
              <a:rPr lang="fr-CA" sz="2400" dirty="0"/>
            </a:br>
            <a:r>
              <a:rPr lang="fr-CA" sz="2400" dirty="0"/>
              <a:t>au secteur des jeunes. » PT2</a:t>
            </a:r>
          </a:p>
          <a:p>
            <a:pPr marL="265113" lvl="1" indent="-265113">
              <a:spcBef>
                <a:spcPts val="1200"/>
              </a:spcBef>
              <a:spcAft>
                <a:spcPts val="200"/>
              </a:spcAft>
              <a:buSzPct val="100000"/>
              <a:buFont typeface="Arial" panose="020B0604020202020204" pitchFamily="34" charset="0"/>
              <a:buChar char="•"/>
            </a:pPr>
            <a:r>
              <a:rPr lang="fr-CA" sz="2400" dirty="0"/>
              <a:t>« […] mais j’ai l’impression que ça devient justement un article de tablette </a:t>
            </a:r>
            <a:br>
              <a:rPr lang="fr-CA" sz="2400" dirty="0"/>
            </a:br>
            <a:r>
              <a:rPr lang="fr-CA" sz="2400" dirty="0"/>
              <a:t>plus que d’autre chose. Bien que ce qu’il contient fait bien du sens avec ce qu’on fait présentement. Mais dire qu’on le sort et qu’on s’y appuie, peut-être que c’est juste nous les directions d’écoles, qu’on a pas pris le bon angle </a:t>
            </a:r>
            <a:br>
              <a:rPr lang="fr-CA" sz="2400" dirty="0"/>
            </a:br>
            <a:r>
              <a:rPr lang="fr-CA" sz="2400" dirty="0"/>
              <a:t>en disant […] on va s’en servir, on va le faire vivre et on va le garder vivant. » PT3 </a:t>
            </a:r>
          </a:p>
          <a:p>
            <a:pPr marL="0" indent="0"/>
            <a:endParaRPr lang="fr-CA" dirty="0"/>
          </a:p>
        </p:txBody>
      </p:sp>
    </p:spTree>
    <p:extLst>
      <p:ext uri="{BB962C8B-B14F-4D97-AF65-F5344CB8AC3E}">
        <p14:creationId xmlns:p14="http://schemas.microsoft.com/office/powerpoint/2010/main" val="29320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Discussion </a:t>
            </a:r>
          </a:p>
        </p:txBody>
      </p:sp>
      <p:sp>
        <p:nvSpPr>
          <p:cNvPr id="3" name="Espace réservé du contenu 2"/>
          <p:cNvSpPr>
            <a:spLocks noGrp="1"/>
          </p:cNvSpPr>
          <p:nvPr>
            <p:ph idx="1"/>
            <p:custDataLst>
              <p:tags r:id="rId2"/>
            </p:custDataLst>
          </p:nvPr>
        </p:nvSpPr>
        <p:spPr/>
        <p:txBody>
          <a:bodyPr/>
          <a:lstStyle/>
          <a:p>
            <a:r>
              <a:rPr lang="fr-CA" dirty="0"/>
              <a:t>Nos premiers résultats suggèrent </a:t>
            </a:r>
          </a:p>
          <a:p>
            <a:pPr lvl="1"/>
            <a:r>
              <a:rPr lang="fr-CA" sz="2400" dirty="0"/>
              <a:t>Une attitude directive et contrôlante des CS jusqu’à maintenant</a:t>
            </a:r>
          </a:p>
          <a:p>
            <a:pPr lvl="1"/>
            <a:r>
              <a:rPr lang="fr-CA" sz="2400" dirty="0"/>
              <a:t>Deux exemples de projet éducatif tabletté en lien avec la théorie </a:t>
            </a:r>
            <a:br>
              <a:rPr lang="fr-CA" sz="2400" dirty="0"/>
            </a:br>
            <a:r>
              <a:rPr lang="fr-CA" sz="2400" dirty="0"/>
              <a:t>de la dépendance et avec une baisse de motivation</a:t>
            </a:r>
          </a:p>
          <a:p>
            <a:pPr lvl="1"/>
            <a:r>
              <a:rPr lang="fr-CA" sz="2400" dirty="0"/>
              <a:t>Un exemple de pratiques de la théorie de la contingence qui a suscité </a:t>
            </a:r>
            <a:br>
              <a:rPr lang="fr-CA" sz="2400" dirty="0"/>
            </a:br>
            <a:r>
              <a:rPr lang="fr-CA" sz="2400" dirty="0"/>
              <a:t>de la mobilisation</a:t>
            </a:r>
          </a:p>
          <a:p>
            <a:r>
              <a:rPr lang="fr-CA" dirty="0"/>
              <a:t>À suivre</a:t>
            </a:r>
          </a:p>
        </p:txBody>
      </p:sp>
    </p:spTree>
    <p:extLst>
      <p:ext uri="{BB962C8B-B14F-4D97-AF65-F5344CB8AC3E}">
        <p14:creationId xmlns:p14="http://schemas.microsoft.com/office/powerpoint/2010/main" val="199013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D8CC4-53B7-475D-B5DA-78EBFDAB403D}"/>
              </a:ext>
            </a:extLst>
          </p:cNvPr>
          <p:cNvSpPr>
            <a:spLocks noGrp="1"/>
          </p:cNvSpPr>
          <p:nvPr>
            <p:ph type="title"/>
          </p:nvPr>
        </p:nvSpPr>
        <p:spPr/>
        <p:txBody>
          <a:bodyPr/>
          <a:lstStyle/>
          <a:p>
            <a:r>
              <a:rPr lang="fr-CA" dirty="0"/>
              <a:t>Références bibliographiques (1)</a:t>
            </a:r>
          </a:p>
        </p:txBody>
      </p:sp>
      <p:sp>
        <p:nvSpPr>
          <p:cNvPr id="3" name="Espace réservé du contenu 2">
            <a:extLst>
              <a:ext uri="{FF2B5EF4-FFF2-40B4-BE49-F238E27FC236}">
                <a16:creationId xmlns:a16="http://schemas.microsoft.com/office/drawing/2014/main" id="{EF84C6D8-CE90-48C1-A2C2-A0683318E2D4}"/>
              </a:ext>
            </a:extLst>
          </p:cNvPr>
          <p:cNvSpPr>
            <a:spLocks noGrp="1"/>
          </p:cNvSpPr>
          <p:nvPr>
            <p:ph idx="1"/>
          </p:nvPr>
        </p:nvSpPr>
        <p:spPr>
          <a:xfrm>
            <a:off x="1096963" y="1846263"/>
            <a:ext cx="10659608" cy="4378924"/>
          </a:xfrm>
        </p:spPr>
        <p:txBody>
          <a:bodyPr/>
          <a:lstStyle/>
          <a:p>
            <a:pPr marL="1077913" indent="-1077913">
              <a:spcBef>
                <a:spcPts val="0"/>
              </a:spcBef>
              <a:spcAft>
                <a:spcPts val="0"/>
              </a:spcAft>
              <a:buNone/>
            </a:pPr>
            <a:r>
              <a:rPr lang="fr-CA" sz="2000" dirty="0"/>
              <a:t>Larouche, C. et Savard, D. (2017). Les impacts reliés à l’implantation de la gestion axée sur les résultats chez les enseignants tels que perçus par dix directions générales de dix commissions scolaires du Québec. Dans Y. </a:t>
            </a:r>
            <a:r>
              <a:rPr lang="fr-CA" sz="2000" dirty="0" err="1"/>
              <a:t>Duterq</a:t>
            </a:r>
            <a:r>
              <a:rPr lang="fr-CA" sz="2000" dirty="0"/>
              <a:t> et C. </a:t>
            </a:r>
            <a:r>
              <a:rPr lang="fr-CA" sz="2000" dirty="0" err="1"/>
              <a:t>Maroy</a:t>
            </a:r>
            <a:r>
              <a:rPr lang="fr-CA" sz="2000" dirty="0"/>
              <a:t>. (</a:t>
            </a:r>
            <a:r>
              <a:rPr lang="fr-CA" sz="2000" dirty="0" err="1"/>
              <a:t>dir</a:t>
            </a:r>
            <a:r>
              <a:rPr lang="fr-CA" sz="2000" dirty="0"/>
              <a:t>.) </a:t>
            </a:r>
            <a:r>
              <a:rPr lang="fr-CA" sz="2000" i="1" dirty="0"/>
              <a:t>Le travail et le professionnalisme enseignant face aux politiques de responsabilisation</a:t>
            </a:r>
            <a:r>
              <a:rPr lang="fr-CA" sz="2000" dirty="0"/>
              <a:t>. Bruxelles, </a:t>
            </a:r>
            <a:r>
              <a:rPr lang="fr-CA" sz="2000" dirty="0" err="1"/>
              <a:t>Begique</a:t>
            </a:r>
            <a:r>
              <a:rPr lang="fr-CA" sz="2000" dirty="0"/>
              <a:t> : De </a:t>
            </a:r>
            <a:r>
              <a:rPr lang="fr-CA" sz="2000" dirty="0" err="1"/>
              <a:t>Boek</a:t>
            </a:r>
            <a:r>
              <a:rPr lang="fr-CA" sz="2000" dirty="0"/>
              <a:t>. Chapitre 3, (p.60-72).</a:t>
            </a:r>
          </a:p>
          <a:p>
            <a:pPr marL="1077913" indent="-1077913">
              <a:spcBef>
                <a:spcPts val="0"/>
              </a:spcBef>
              <a:spcAft>
                <a:spcPts val="0"/>
              </a:spcAft>
              <a:buNone/>
            </a:pPr>
            <a:r>
              <a:rPr lang="fr-CA" sz="2000" dirty="0"/>
              <a:t>Larouche, C., Savard, D., Beauchesne, R. et Jean P. (2021). Tensions et stratégies de mobilisation des enseignants par les directions d’école en contexte de gestion axée sur les résultats: apports de la théorie de l’activité, dans R. Étienne, G, Pelletier et L. </a:t>
            </a:r>
            <a:r>
              <a:rPr lang="fr-CA" sz="2000" dirty="0" err="1"/>
              <a:t>Progin</a:t>
            </a:r>
            <a:r>
              <a:rPr lang="fr-CA" sz="2000" dirty="0"/>
              <a:t>, (</a:t>
            </a:r>
            <a:r>
              <a:rPr lang="fr-CA" sz="2000" dirty="0" err="1"/>
              <a:t>dir</a:t>
            </a:r>
            <a:r>
              <a:rPr lang="fr-CA" sz="2000" dirty="0"/>
              <a:t>.) </a:t>
            </a:r>
            <a:r>
              <a:rPr lang="fr-CA" sz="2000" i="1" dirty="0"/>
              <a:t>Diriger un établissement : quelles places pour la formation, l’intervention et l’accompagnement? </a:t>
            </a:r>
            <a:r>
              <a:rPr lang="fr-CA" sz="2000" dirty="0"/>
              <a:t>Bruxelles : Édition De </a:t>
            </a:r>
            <a:r>
              <a:rPr lang="fr-CA" sz="2000" dirty="0" err="1"/>
              <a:t>Boek</a:t>
            </a:r>
            <a:r>
              <a:rPr lang="fr-CA" sz="2000" dirty="0"/>
              <a:t>.</a:t>
            </a:r>
          </a:p>
          <a:p>
            <a:pPr marL="1077913" indent="-1077913">
              <a:spcBef>
                <a:spcPts val="0"/>
              </a:spcBef>
              <a:spcAft>
                <a:spcPts val="0"/>
              </a:spcAft>
              <a:buNone/>
            </a:pPr>
            <a:r>
              <a:rPr lang="fr-CA" sz="2000" dirty="0"/>
              <a:t>Larouche, C., Savard, D., Beauchesne, R. et Jean, P. (2020). Tensions et stratégies de mobilisation des enseignants par les directions d’école en contexte de gestion axée sur les résultats : apports de la théorie de l’activité. Dans G. Gravelle(</a:t>
            </a:r>
            <a:r>
              <a:rPr lang="fr-CA" sz="2000" dirty="0" err="1"/>
              <a:t>dir</a:t>
            </a:r>
            <a:r>
              <a:rPr lang="fr-CA" sz="2000" dirty="0"/>
              <a:t>.) </a:t>
            </a:r>
            <a:r>
              <a:rPr lang="fr-CA" sz="2000" i="1" dirty="0"/>
              <a:t>Nouvelle gouvernance scolaire. </a:t>
            </a:r>
            <a:r>
              <a:rPr lang="fr-CA" sz="2000" dirty="0"/>
              <a:t>Presses de l’Université du Québec. </a:t>
            </a:r>
          </a:p>
          <a:p>
            <a:pPr marL="1077913" indent="-1077913">
              <a:spcBef>
                <a:spcPts val="0"/>
              </a:spcBef>
              <a:spcAft>
                <a:spcPts val="0"/>
              </a:spcAft>
              <a:buNone/>
            </a:pPr>
            <a:endParaRPr lang="fr-CA" sz="2000" dirty="0"/>
          </a:p>
          <a:p>
            <a:endParaRPr lang="fr-CA" dirty="0"/>
          </a:p>
        </p:txBody>
      </p:sp>
    </p:spTree>
    <p:extLst>
      <p:ext uri="{BB962C8B-B14F-4D97-AF65-F5344CB8AC3E}">
        <p14:creationId xmlns:p14="http://schemas.microsoft.com/office/powerpoint/2010/main" val="10410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D8CC4-53B7-475D-B5DA-78EBFDAB403D}"/>
              </a:ext>
            </a:extLst>
          </p:cNvPr>
          <p:cNvSpPr>
            <a:spLocks noGrp="1"/>
          </p:cNvSpPr>
          <p:nvPr>
            <p:ph type="title"/>
          </p:nvPr>
        </p:nvSpPr>
        <p:spPr/>
        <p:txBody>
          <a:bodyPr/>
          <a:lstStyle/>
          <a:p>
            <a:r>
              <a:rPr lang="fr-CA" dirty="0"/>
              <a:t>Références bibliographiques (2)</a:t>
            </a:r>
          </a:p>
        </p:txBody>
      </p:sp>
      <p:sp>
        <p:nvSpPr>
          <p:cNvPr id="3" name="Espace réservé du contenu 2">
            <a:extLst>
              <a:ext uri="{FF2B5EF4-FFF2-40B4-BE49-F238E27FC236}">
                <a16:creationId xmlns:a16="http://schemas.microsoft.com/office/drawing/2014/main" id="{EF84C6D8-CE90-48C1-A2C2-A0683318E2D4}"/>
              </a:ext>
            </a:extLst>
          </p:cNvPr>
          <p:cNvSpPr>
            <a:spLocks noGrp="1"/>
          </p:cNvSpPr>
          <p:nvPr>
            <p:ph idx="1"/>
          </p:nvPr>
        </p:nvSpPr>
        <p:spPr>
          <a:xfrm>
            <a:off x="1200658" y="1865117"/>
            <a:ext cx="10659608" cy="4378924"/>
          </a:xfrm>
        </p:spPr>
        <p:txBody>
          <a:bodyPr/>
          <a:lstStyle/>
          <a:p>
            <a:pPr marL="1077913" indent="-1077913">
              <a:spcBef>
                <a:spcPts val="0"/>
              </a:spcBef>
              <a:spcAft>
                <a:spcPts val="0"/>
              </a:spcAft>
              <a:buNone/>
            </a:pPr>
            <a:r>
              <a:rPr lang="fr-CA" sz="2000" dirty="0"/>
              <a:t>Larouche, C., Savard, D. et  </a:t>
            </a:r>
            <a:r>
              <a:rPr lang="fr-CA" sz="2000" dirty="0" err="1"/>
              <a:t>Kamyap</a:t>
            </a:r>
            <a:r>
              <a:rPr lang="fr-CA" sz="2000" dirty="0"/>
              <a:t> Yeh-</a:t>
            </a:r>
            <a:r>
              <a:rPr lang="fr-CA" sz="2000" dirty="0" err="1"/>
              <a:t>Sie</a:t>
            </a:r>
            <a:r>
              <a:rPr lang="fr-CA" sz="2000" dirty="0"/>
              <a:t> </a:t>
            </a:r>
            <a:r>
              <a:rPr lang="fr-CA" sz="2000" dirty="0" err="1"/>
              <a:t>Saguet</a:t>
            </a:r>
            <a:r>
              <a:rPr lang="fr-CA" sz="2000" dirty="0"/>
              <a:t> Tina, R. (2019). Mise en œuvre d’une réforme qui implante la gestion axée sur les résultats (GAR) : effets sur la tâche des directions d’école, stratégies de gestion, et besoin de formation. Dans L. </a:t>
            </a:r>
            <a:r>
              <a:rPr lang="fr-CA" sz="2000" dirty="0" err="1"/>
              <a:t>Progin</a:t>
            </a:r>
            <a:r>
              <a:rPr lang="fr-CA" sz="2000" dirty="0"/>
              <a:t>, R. Étienne, G. Pelletier (</a:t>
            </a:r>
            <a:r>
              <a:rPr lang="fr-CA" sz="2000" dirty="0" err="1"/>
              <a:t>dir</a:t>
            </a:r>
            <a:r>
              <a:rPr lang="fr-CA" sz="2000" dirty="0"/>
              <a:t>.). </a:t>
            </a:r>
            <a:r>
              <a:rPr lang="fr-CA" sz="2000" i="1" dirty="0"/>
              <a:t>Diriger un établissement scolaire. Tensions, ressources et développement.</a:t>
            </a:r>
            <a:r>
              <a:rPr lang="fr-CA" sz="2000" dirty="0"/>
              <a:t> Bruxelles, Belgique: De Boeck.(p. 105-122) </a:t>
            </a:r>
          </a:p>
          <a:p>
            <a:pPr marL="1077913" indent="-1077913">
              <a:spcBef>
                <a:spcPts val="0"/>
              </a:spcBef>
              <a:spcAft>
                <a:spcPts val="0"/>
              </a:spcAft>
              <a:buNone/>
            </a:pPr>
            <a:r>
              <a:rPr lang="fr-CA" sz="2000" dirty="0" err="1"/>
              <a:t>Masengesho</a:t>
            </a:r>
            <a:r>
              <a:rPr lang="fr-CA" sz="2000" dirty="0"/>
              <a:t>, K. (2007). </a:t>
            </a:r>
            <a:r>
              <a:rPr lang="fr-CA" sz="2000" i="1" dirty="0"/>
              <a:t>Confrontation de sept modèles explicatifs des visées de la planification en éducation. Élaboration du plan d’éducation pour tous au Rwanda : étude de cas. </a:t>
            </a:r>
            <a:r>
              <a:rPr lang="fr-CA" sz="2000" dirty="0"/>
              <a:t>Thèse de doctorat. Université Catholique de Louvain.</a:t>
            </a:r>
          </a:p>
          <a:p>
            <a:pPr marL="1077913" indent="-1077913">
              <a:spcBef>
                <a:spcPts val="0"/>
              </a:spcBef>
              <a:spcAft>
                <a:spcPts val="0"/>
              </a:spcAft>
              <a:buNone/>
            </a:pPr>
            <a:r>
              <a:rPr lang="fr-CA" sz="2000" dirty="0" err="1"/>
              <a:t>Masengesho</a:t>
            </a:r>
            <a:r>
              <a:rPr lang="fr-CA" sz="2000" dirty="0"/>
              <a:t>, K., </a:t>
            </a:r>
            <a:r>
              <a:rPr lang="fr-CA" sz="2000" dirty="0" err="1"/>
              <a:t>Bonami</a:t>
            </a:r>
            <a:r>
              <a:rPr lang="fr-CA" sz="2000" dirty="0"/>
              <a:t>, M. et De </a:t>
            </a:r>
            <a:r>
              <a:rPr lang="fr-CA" sz="2000" dirty="0" err="1"/>
              <a:t>Ketele</a:t>
            </a:r>
            <a:r>
              <a:rPr lang="fr-CA" sz="2000" dirty="0"/>
              <a:t>, J.-M. (2009). Modèle d’analyse des conceptions et des pratiques des conceptions et de pratiques de planification</a:t>
            </a:r>
            <a:r>
              <a:rPr lang="fr-CA" sz="2000" i="1" dirty="0"/>
              <a:t>. Revue française de gestion, (195), 55-83.</a:t>
            </a:r>
          </a:p>
          <a:p>
            <a:pPr marL="1077913" indent="-1077913">
              <a:spcBef>
                <a:spcPts val="0"/>
              </a:spcBef>
              <a:spcAft>
                <a:spcPts val="0"/>
              </a:spcAft>
              <a:buNone/>
            </a:pPr>
            <a:endParaRPr lang="fr-CA" sz="2000" dirty="0"/>
          </a:p>
          <a:p>
            <a:pPr marL="1077913" indent="-1077913">
              <a:spcBef>
                <a:spcPts val="0"/>
              </a:spcBef>
              <a:spcAft>
                <a:spcPts val="0"/>
              </a:spcAft>
              <a:buNone/>
            </a:pPr>
            <a:endParaRPr lang="fr-CA" sz="2000" dirty="0"/>
          </a:p>
          <a:p>
            <a:pPr marL="1077913" indent="-1077913">
              <a:spcBef>
                <a:spcPts val="0"/>
              </a:spcBef>
              <a:spcAft>
                <a:spcPts val="0"/>
              </a:spcAft>
              <a:buNone/>
            </a:pPr>
            <a:endParaRPr lang="fr-CA" sz="2000" dirty="0"/>
          </a:p>
          <a:p>
            <a:endParaRPr lang="fr-CA" dirty="0"/>
          </a:p>
        </p:txBody>
      </p:sp>
    </p:spTree>
    <p:extLst>
      <p:ext uri="{BB962C8B-B14F-4D97-AF65-F5344CB8AC3E}">
        <p14:creationId xmlns:p14="http://schemas.microsoft.com/office/powerpoint/2010/main" val="4725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C223C-2669-4A1E-B5B1-365A92F758C5}"/>
              </a:ext>
            </a:extLst>
          </p:cNvPr>
          <p:cNvSpPr>
            <a:spLocks noGrp="1"/>
          </p:cNvSpPr>
          <p:nvPr>
            <p:ph type="title"/>
          </p:nvPr>
        </p:nvSpPr>
        <p:spPr/>
        <p:txBody>
          <a:bodyPr/>
          <a:lstStyle/>
          <a:p>
            <a:r>
              <a:rPr lang="fr-CA" dirty="0"/>
              <a:t>Références bibliographiques (3)</a:t>
            </a:r>
          </a:p>
        </p:txBody>
      </p:sp>
      <p:sp>
        <p:nvSpPr>
          <p:cNvPr id="3" name="Espace réservé du contenu 2">
            <a:extLst>
              <a:ext uri="{FF2B5EF4-FFF2-40B4-BE49-F238E27FC236}">
                <a16:creationId xmlns:a16="http://schemas.microsoft.com/office/drawing/2014/main" id="{3595AC9F-2C5F-4D1E-9D93-D6DD0CB8541E}"/>
              </a:ext>
            </a:extLst>
          </p:cNvPr>
          <p:cNvSpPr>
            <a:spLocks noGrp="1"/>
          </p:cNvSpPr>
          <p:nvPr>
            <p:ph idx="1"/>
          </p:nvPr>
        </p:nvSpPr>
        <p:spPr/>
        <p:txBody>
          <a:bodyPr/>
          <a:lstStyle/>
          <a:p>
            <a:pPr marL="1077913" indent="-1077913">
              <a:spcBef>
                <a:spcPts val="0"/>
              </a:spcBef>
              <a:spcAft>
                <a:spcPts val="0"/>
              </a:spcAft>
              <a:buNone/>
            </a:pPr>
            <a:r>
              <a:rPr lang="fr-CA" sz="2000" dirty="0" err="1"/>
              <a:t>Maroy</a:t>
            </a:r>
            <a:r>
              <a:rPr lang="fr-CA" sz="2000" dirty="0"/>
              <a:t>, C., </a:t>
            </a:r>
            <a:r>
              <a:rPr lang="fr-CA" sz="2000" dirty="0" err="1"/>
              <a:t>Mathou</a:t>
            </a:r>
            <a:r>
              <a:rPr lang="fr-CA" sz="2000" dirty="0"/>
              <a:t>, C. et Vaillancourt, S. (2017) </a:t>
            </a:r>
            <a:r>
              <a:rPr lang="fr-CA" sz="2000" i="1" dirty="0"/>
              <a:t>La gestion axée sur les résultats au cœur de l’école québécoise : l’autonomie professionnelle sous pression. </a:t>
            </a:r>
            <a:r>
              <a:rPr lang="fr-CA" sz="2000" dirty="0"/>
              <a:t>Dans Y. </a:t>
            </a:r>
            <a:r>
              <a:rPr lang="fr-CA" sz="2000" dirty="0" err="1"/>
              <a:t>Duterq</a:t>
            </a:r>
            <a:r>
              <a:rPr lang="fr-CA" sz="2000" dirty="0"/>
              <a:t> et C. </a:t>
            </a:r>
            <a:r>
              <a:rPr lang="fr-CA" sz="2000" dirty="0" err="1"/>
              <a:t>Maroy</a:t>
            </a:r>
            <a:r>
              <a:rPr lang="fr-CA" sz="2000" dirty="0"/>
              <a:t>. (</a:t>
            </a:r>
            <a:r>
              <a:rPr lang="fr-CA" sz="2000" dirty="0" err="1"/>
              <a:t>Dir</a:t>
            </a:r>
            <a:r>
              <a:rPr lang="fr-CA" sz="2000" dirty="0"/>
              <a:t>.) </a:t>
            </a:r>
            <a:r>
              <a:rPr lang="fr-CA" sz="2000" i="1" dirty="0"/>
              <a:t>Le travail et le professionnalisme enseignant face aux politiques de responsabilisation.</a:t>
            </a:r>
            <a:r>
              <a:rPr lang="fr-CA" sz="2000" dirty="0"/>
              <a:t> Bruxelles, </a:t>
            </a:r>
            <a:r>
              <a:rPr lang="fr-CA" sz="2000" dirty="0" err="1"/>
              <a:t>Begique</a:t>
            </a:r>
            <a:r>
              <a:rPr lang="fr-CA" sz="2000" dirty="0"/>
              <a:t> : De </a:t>
            </a:r>
            <a:r>
              <a:rPr lang="fr-CA" sz="2000" dirty="0" err="1"/>
              <a:t>Boek</a:t>
            </a:r>
            <a:r>
              <a:rPr lang="fr-CA" sz="2000" dirty="0"/>
              <a:t>. Chapitre 3, (p.60-72). </a:t>
            </a:r>
            <a:endParaRPr lang="fr-CA" sz="2000" i="1" dirty="0"/>
          </a:p>
          <a:p>
            <a:pPr marL="1077913" indent="-1077913">
              <a:spcBef>
                <a:spcPts val="0"/>
              </a:spcBef>
              <a:spcAft>
                <a:spcPts val="0"/>
              </a:spcAft>
              <a:buNone/>
            </a:pPr>
            <a:r>
              <a:rPr lang="fr-CA" sz="2000" dirty="0" err="1"/>
              <a:t>Maroy</a:t>
            </a:r>
            <a:r>
              <a:rPr lang="fr-CA" sz="2000" dirty="0"/>
              <a:t>, C (2021). </a:t>
            </a:r>
            <a:r>
              <a:rPr lang="fr-CA" sz="2000" i="1" dirty="0"/>
              <a:t>L’école québécoise à l’épreuve de la gestion axée sur les résultats</a:t>
            </a:r>
            <a:r>
              <a:rPr lang="fr-CA" sz="2000" dirty="0"/>
              <a:t>. Québec : Les Presses de l’Université Laval. P. 95-103.</a:t>
            </a:r>
          </a:p>
          <a:p>
            <a:pPr marL="1077913" lvl="0" indent="-1077913">
              <a:spcBef>
                <a:spcPts val="0"/>
              </a:spcBef>
              <a:spcAft>
                <a:spcPts val="0"/>
              </a:spcAft>
              <a:buClr>
                <a:srgbClr val="1CADE4"/>
              </a:buClr>
              <a:buNone/>
            </a:pPr>
            <a:r>
              <a:rPr lang="fr-CA" sz="2000" dirty="0"/>
              <a:t>Meirieu, P. (2004). L’école entre la pression consumériste et l’irresponsabilité sociale. Dans C. Lessard, et P. Meirieu. </a:t>
            </a:r>
            <a:r>
              <a:rPr lang="fr-CA" sz="2000" i="1" dirty="0"/>
              <a:t>L’obligation de résultat en éducation </a:t>
            </a:r>
            <a:r>
              <a:rPr lang="fr-CA" sz="2000" dirty="0"/>
              <a:t>(p. 5-21). Québec : Les Presses de l’Université Laval.</a:t>
            </a:r>
          </a:p>
          <a:p>
            <a:pPr marL="1077913" lvl="0" indent="-1077913">
              <a:spcBef>
                <a:spcPts val="0"/>
              </a:spcBef>
              <a:spcAft>
                <a:spcPts val="0"/>
              </a:spcAft>
              <a:buClr>
                <a:srgbClr val="1CADE4"/>
              </a:buClr>
              <a:buNone/>
            </a:pPr>
            <a:r>
              <a:rPr lang="fr-CA" sz="2000" dirty="0"/>
              <a:t>Mintzberg, H., </a:t>
            </a:r>
            <a:r>
              <a:rPr lang="fr-CA" sz="2000" dirty="0" err="1"/>
              <a:t>Ahlstrand</a:t>
            </a:r>
            <a:r>
              <a:rPr lang="fr-CA" sz="2000" dirty="0"/>
              <a:t>, B. et </a:t>
            </a:r>
            <a:r>
              <a:rPr lang="fr-CA" sz="2000" dirty="0" err="1"/>
              <a:t>Lampel</a:t>
            </a:r>
            <a:r>
              <a:rPr lang="fr-CA" sz="2000" dirty="0"/>
              <a:t>, J. (1999). </a:t>
            </a:r>
            <a:r>
              <a:rPr lang="fr-CA" sz="2000" i="1" dirty="0"/>
              <a:t>Safari en pays stratégie : l’exploration des grands courants de la pensée stratégique. </a:t>
            </a:r>
            <a:r>
              <a:rPr lang="fr-CA" sz="2000" dirty="0"/>
              <a:t>Paris : Village Mondial.</a:t>
            </a:r>
          </a:p>
          <a:p>
            <a:pPr marL="1077913" indent="-1077913">
              <a:spcBef>
                <a:spcPts val="0"/>
              </a:spcBef>
              <a:spcAft>
                <a:spcPts val="0"/>
              </a:spcAft>
              <a:buClr>
                <a:srgbClr val="1CADE4"/>
              </a:buClr>
              <a:buNone/>
            </a:pPr>
            <a:r>
              <a:rPr lang="fr-CA" sz="2000" dirty="0"/>
              <a:t>Tremblay, M. et Simard, G. (2005). La mobilisation du personnel : l’art d’établir un climat d’échanges favorable basé sur la réciprocité. </a:t>
            </a:r>
            <a:r>
              <a:rPr lang="fr-CA" sz="2000" i="1" dirty="0"/>
              <a:t>Gestion 30(2) (été), 60-68 </a:t>
            </a:r>
          </a:p>
          <a:p>
            <a:pPr marL="1077913" lvl="0" indent="-1077913">
              <a:spcBef>
                <a:spcPts val="0"/>
              </a:spcBef>
              <a:spcAft>
                <a:spcPts val="0"/>
              </a:spcAft>
              <a:buClr>
                <a:srgbClr val="1CADE4"/>
              </a:buClr>
              <a:buNone/>
            </a:pPr>
            <a:endParaRPr lang="fr-CA" sz="2000" dirty="0"/>
          </a:p>
          <a:p>
            <a:endParaRPr lang="fr-CA" dirty="0"/>
          </a:p>
        </p:txBody>
      </p:sp>
    </p:spTree>
    <p:extLst>
      <p:ext uri="{BB962C8B-B14F-4D97-AF65-F5344CB8AC3E}">
        <p14:creationId xmlns:p14="http://schemas.microsoft.com/office/powerpoint/2010/main" val="35055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4125A-EF33-46A0-AF29-3E281404D889}"/>
              </a:ext>
            </a:extLst>
          </p:cNvPr>
          <p:cNvSpPr>
            <a:spLocks noGrp="1"/>
          </p:cNvSpPr>
          <p:nvPr>
            <p:ph type="title"/>
          </p:nvPr>
        </p:nvSpPr>
        <p:spPr/>
        <p:txBody>
          <a:bodyPr/>
          <a:lstStyle/>
          <a:p>
            <a:r>
              <a:rPr lang="fr-CA" dirty="0"/>
              <a:t>Problématique (1) </a:t>
            </a:r>
            <a:br>
              <a:rPr lang="fr-CA" dirty="0"/>
            </a:br>
            <a:r>
              <a:rPr lang="fr-CA" dirty="0"/>
              <a:t>Le contexte</a:t>
            </a:r>
          </a:p>
        </p:txBody>
      </p:sp>
      <p:sp>
        <p:nvSpPr>
          <p:cNvPr id="3" name="Espace réservé du contenu 2">
            <a:extLst>
              <a:ext uri="{FF2B5EF4-FFF2-40B4-BE49-F238E27FC236}">
                <a16:creationId xmlns:a16="http://schemas.microsoft.com/office/drawing/2014/main" id="{2D9B30E0-E036-437E-A6A1-9C0CE8B6BA55}"/>
              </a:ext>
            </a:extLst>
          </p:cNvPr>
          <p:cNvSpPr>
            <a:spLocks noGrp="1"/>
          </p:cNvSpPr>
          <p:nvPr>
            <p:ph idx="1"/>
          </p:nvPr>
        </p:nvSpPr>
        <p:spPr/>
        <p:txBody>
          <a:bodyPr/>
          <a:lstStyle/>
          <a:p>
            <a:pPr marL="0" indent="0">
              <a:buNone/>
            </a:pPr>
            <a:r>
              <a:rPr lang="fr-CA" dirty="0"/>
              <a:t>La Gestion axée sur les résultats (GAR) a été progressivement implantée au Québec avec l’adoption de plusieurs projets de loi (</a:t>
            </a:r>
            <a:r>
              <a:rPr lang="fr-CA" dirty="0" err="1"/>
              <a:t>Maroy</a:t>
            </a:r>
            <a:r>
              <a:rPr lang="fr-CA" dirty="0"/>
              <a:t>, 2021)</a:t>
            </a:r>
          </a:p>
          <a:p>
            <a:pPr>
              <a:lnSpc>
                <a:spcPct val="80000"/>
              </a:lnSpc>
            </a:pPr>
            <a:r>
              <a:rPr lang="fr-CA" dirty="0"/>
              <a:t>Projet de loi 82 (2000), Loi sur l’administration publique (LAP)</a:t>
            </a:r>
          </a:p>
          <a:p>
            <a:pPr>
              <a:lnSpc>
                <a:spcPct val="80000"/>
              </a:lnSpc>
            </a:pPr>
            <a:r>
              <a:rPr lang="fr-CA" dirty="0"/>
              <a:t>Plan stratégique du ministère de l’Éducation 2000-2003, indicateurs et cibles</a:t>
            </a:r>
          </a:p>
          <a:p>
            <a:pPr>
              <a:lnSpc>
                <a:spcPct val="80000"/>
              </a:lnSpc>
            </a:pPr>
            <a:r>
              <a:rPr lang="fr-CA" dirty="0"/>
              <a:t>Plan de réussite pour concrétiser le projet éducatif (2000)</a:t>
            </a:r>
          </a:p>
          <a:p>
            <a:pPr>
              <a:lnSpc>
                <a:spcPct val="80000"/>
              </a:lnSpc>
            </a:pPr>
            <a:r>
              <a:rPr lang="fr-CA" dirty="0"/>
              <a:t>Projet de loi 124 (2002), plan stratégique des commissions scolaires</a:t>
            </a:r>
          </a:p>
          <a:p>
            <a:pPr>
              <a:lnSpc>
                <a:spcPct val="80000"/>
              </a:lnSpc>
            </a:pPr>
            <a:r>
              <a:rPr lang="fr-CA" dirty="0"/>
              <a:t>Projet de loi 88 (2008), conventions de partenariat (MÉ-CS) et conventions de gestion et de réussite éducative (CS-É-C)</a:t>
            </a:r>
          </a:p>
          <a:p>
            <a:pPr>
              <a:lnSpc>
                <a:spcPct val="80000"/>
              </a:lnSpc>
            </a:pPr>
            <a:r>
              <a:rPr lang="fr-CA" dirty="0"/>
              <a:t>Projet de loi 105 (2016), fusion des plans et contrats dans le « projet éducatif »</a:t>
            </a:r>
          </a:p>
          <a:p>
            <a:pPr>
              <a:lnSpc>
                <a:spcPct val="80000"/>
              </a:lnSpc>
            </a:pPr>
            <a:r>
              <a:rPr lang="fr-CA" dirty="0"/>
              <a:t>Projet de loi 40 (2020), comité d’engagement vers la réussite des élèves</a:t>
            </a:r>
          </a:p>
        </p:txBody>
      </p:sp>
    </p:spTree>
    <p:extLst>
      <p:ext uri="{BB962C8B-B14F-4D97-AF65-F5344CB8AC3E}">
        <p14:creationId xmlns:p14="http://schemas.microsoft.com/office/powerpoint/2010/main" val="34327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743FD-AF68-4D51-BFF9-67ED56C65AE5}"/>
              </a:ext>
            </a:extLst>
          </p:cNvPr>
          <p:cNvSpPr>
            <a:spLocks noGrp="1"/>
          </p:cNvSpPr>
          <p:nvPr>
            <p:ph type="title"/>
          </p:nvPr>
        </p:nvSpPr>
        <p:spPr/>
        <p:txBody>
          <a:bodyPr/>
          <a:lstStyle/>
          <a:p>
            <a:r>
              <a:rPr lang="fr-CA" dirty="0"/>
              <a:t>Problématique (2)</a:t>
            </a:r>
          </a:p>
        </p:txBody>
      </p:sp>
      <p:sp>
        <p:nvSpPr>
          <p:cNvPr id="3" name="Espace réservé du contenu 2">
            <a:extLst>
              <a:ext uri="{FF2B5EF4-FFF2-40B4-BE49-F238E27FC236}">
                <a16:creationId xmlns:a16="http://schemas.microsoft.com/office/drawing/2014/main" id="{A3AD8BC5-0C16-4A59-A931-54952AF24680}"/>
              </a:ext>
            </a:extLst>
          </p:cNvPr>
          <p:cNvSpPr>
            <a:spLocks noGrp="1"/>
          </p:cNvSpPr>
          <p:nvPr>
            <p:ph idx="1"/>
          </p:nvPr>
        </p:nvSpPr>
        <p:spPr/>
        <p:txBody>
          <a:bodyPr/>
          <a:lstStyle/>
          <a:p>
            <a:r>
              <a:rPr lang="fr-CA" dirty="0"/>
              <a:t>L’élaboration du projet éducatif dans les écoles telle qu’elle est prescrite </a:t>
            </a:r>
            <a:br>
              <a:rPr lang="fr-CA" dirty="0"/>
            </a:br>
            <a:r>
              <a:rPr lang="fr-CA" dirty="0"/>
              <a:t>par la LIP s’inscrit dans une approche de la planification stratégique normative et rationnelle largement documentée par les études sur le management stratégique (Mintzberg, et al. 1999, Larouche et al. 2020).</a:t>
            </a:r>
          </a:p>
          <a:p>
            <a:r>
              <a:rPr lang="fr-CA" dirty="0"/>
              <a:t>La mise en œuvre de la GAR a soulevé plusieurs critiques, tensions et enjeux.</a:t>
            </a:r>
          </a:p>
          <a:p>
            <a:r>
              <a:rPr lang="fr-CA" dirty="0"/>
              <a:t>Une première source de tensions réside dans le choc des valeurs </a:t>
            </a:r>
            <a:br>
              <a:rPr lang="fr-CA" dirty="0"/>
            </a:br>
            <a:r>
              <a:rPr lang="fr-CA" dirty="0"/>
              <a:t>entre cette approche normative et rationnelle, importée du secteur privé, </a:t>
            </a:r>
            <a:br>
              <a:rPr lang="fr-CA" dirty="0"/>
            </a:br>
            <a:r>
              <a:rPr lang="fr-CA" dirty="0"/>
              <a:t>et une vision plus écologique de l’école </a:t>
            </a:r>
            <a:br>
              <a:rPr lang="fr-CA" dirty="0"/>
            </a:br>
            <a:r>
              <a:rPr lang="fr-CA" dirty="0"/>
              <a:t>(Meirieu, 2004, Larouche et Savard, 2017).</a:t>
            </a:r>
          </a:p>
          <a:p>
            <a:endParaRPr lang="fr-CA" dirty="0"/>
          </a:p>
        </p:txBody>
      </p:sp>
    </p:spTree>
    <p:extLst>
      <p:ext uri="{BB962C8B-B14F-4D97-AF65-F5344CB8AC3E}">
        <p14:creationId xmlns:p14="http://schemas.microsoft.com/office/powerpoint/2010/main" val="31167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D8D51-050F-4B3C-93AA-5E126AFAECAC}"/>
              </a:ext>
            </a:extLst>
          </p:cNvPr>
          <p:cNvSpPr>
            <a:spLocks noGrp="1"/>
          </p:cNvSpPr>
          <p:nvPr>
            <p:ph type="title"/>
          </p:nvPr>
        </p:nvSpPr>
        <p:spPr/>
        <p:txBody>
          <a:bodyPr/>
          <a:lstStyle/>
          <a:p>
            <a:r>
              <a:rPr lang="fr-CA" dirty="0"/>
              <a:t>Problématique (3)</a:t>
            </a:r>
          </a:p>
        </p:txBody>
      </p:sp>
      <p:sp>
        <p:nvSpPr>
          <p:cNvPr id="3" name="Espace réservé du contenu 2">
            <a:extLst>
              <a:ext uri="{FF2B5EF4-FFF2-40B4-BE49-F238E27FC236}">
                <a16:creationId xmlns:a16="http://schemas.microsoft.com/office/drawing/2014/main" id="{2E307D10-3632-4BD4-9751-B6B0E6F16B94}"/>
              </a:ext>
            </a:extLst>
          </p:cNvPr>
          <p:cNvSpPr>
            <a:spLocks noGrp="1"/>
          </p:cNvSpPr>
          <p:nvPr>
            <p:ph idx="1"/>
          </p:nvPr>
        </p:nvSpPr>
        <p:spPr/>
        <p:txBody>
          <a:bodyPr/>
          <a:lstStyle/>
          <a:p>
            <a:r>
              <a:rPr lang="fr-CA" dirty="0"/>
              <a:t>Les  travaux de Larouche </a:t>
            </a:r>
            <a:r>
              <a:rPr lang="fr-CA" i="1" dirty="0"/>
              <a:t>et al</a:t>
            </a:r>
            <a:r>
              <a:rPr lang="fr-CA" dirty="0"/>
              <a:t>. (2020)  illustrent différentes tensions vécues par les directions d’école à chaque phase de la planification stratégique, aux niveaux de:</a:t>
            </a:r>
          </a:p>
          <a:p>
            <a:pPr lvl="1"/>
            <a:r>
              <a:rPr lang="fr-CA" dirty="0"/>
              <a:t>L’organisation du travail</a:t>
            </a:r>
          </a:p>
          <a:p>
            <a:pPr lvl="1"/>
            <a:r>
              <a:rPr lang="fr-CA" dirty="0"/>
              <a:t>La conciliation des exigences des différents paliers avec les besoins des milieux </a:t>
            </a:r>
          </a:p>
          <a:p>
            <a:pPr lvl="1"/>
            <a:r>
              <a:rPr lang="fr-CA" dirty="0"/>
              <a:t>La mobilisation des différents acteurs du milieu</a:t>
            </a:r>
          </a:p>
          <a:p>
            <a:pPr lvl="1"/>
            <a:r>
              <a:rPr lang="fr-CA" dirty="0"/>
              <a:t>La qualité des outils utilisés</a:t>
            </a:r>
          </a:p>
          <a:p>
            <a:pPr lvl="1"/>
            <a:r>
              <a:rPr lang="fr-CA" dirty="0"/>
              <a:t>L’augmentation des tâches à réaliser</a:t>
            </a:r>
          </a:p>
          <a:p>
            <a:pPr lvl="1"/>
            <a:r>
              <a:rPr lang="fr-CA" dirty="0"/>
              <a:t>L’expertise et les ressources nécessaires pour réaliser cette tâche de façon efficace</a:t>
            </a:r>
          </a:p>
        </p:txBody>
      </p:sp>
    </p:spTree>
    <p:extLst>
      <p:ext uri="{BB962C8B-B14F-4D97-AF65-F5344CB8AC3E}">
        <p14:creationId xmlns:p14="http://schemas.microsoft.com/office/powerpoint/2010/main" val="226423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71414-0F69-45D8-8232-E1AFB4A71B84}"/>
              </a:ext>
            </a:extLst>
          </p:cNvPr>
          <p:cNvSpPr>
            <a:spLocks noGrp="1"/>
          </p:cNvSpPr>
          <p:nvPr>
            <p:ph type="title"/>
          </p:nvPr>
        </p:nvSpPr>
        <p:spPr/>
        <p:txBody>
          <a:bodyPr/>
          <a:lstStyle/>
          <a:p>
            <a:r>
              <a:rPr lang="fr-CA" dirty="0"/>
              <a:t>Problématique (4)</a:t>
            </a:r>
          </a:p>
        </p:txBody>
      </p:sp>
      <p:sp>
        <p:nvSpPr>
          <p:cNvPr id="3" name="Espace réservé du contenu 2">
            <a:extLst>
              <a:ext uri="{FF2B5EF4-FFF2-40B4-BE49-F238E27FC236}">
                <a16:creationId xmlns:a16="http://schemas.microsoft.com/office/drawing/2014/main" id="{3713DA27-3E1B-4117-BC6C-AEE146398323}"/>
              </a:ext>
            </a:extLst>
          </p:cNvPr>
          <p:cNvSpPr>
            <a:spLocks noGrp="1"/>
          </p:cNvSpPr>
          <p:nvPr>
            <p:ph idx="1"/>
          </p:nvPr>
        </p:nvSpPr>
        <p:spPr/>
        <p:txBody>
          <a:bodyPr/>
          <a:lstStyle/>
          <a:p>
            <a:r>
              <a:rPr lang="fr-CA" dirty="0"/>
              <a:t>Or, la mobilisation des enseignants envers la réalisation des objectifs de l’école constitue un élément essentiel à la réalisation de la mission éducative.</a:t>
            </a:r>
          </a:p>
          <a:p>
            <a:r>
              <a:rPr lang="fr-CA" dirty="0"/>
              <a:t>Cette tâche délicate incombe à la direction d’école.</a:t>
            </a:r>
          </a:p>
          <a:p>
            <a:r>
              <a:rPr lang="fr-CA" dirty="0"/>
              <a:t>Nous nous sommes ainsi intéressés aux stratégies de mobilisation </a:t>
            </a:r>
            <a:br>
              <a:rPr lang="fr-CA" dirty="0"/>
            </a:br>
            <a:r>
              <a:rPr lang="fr-CA" dirty="0"/>
              <a:t>des enseignants utilisées par les directions d’école (Larouche et Savard, 2017; Larouche </a:t>
            </a:r>
            <a:r>
              <a:rPr lang="fr-CA" i="1" dirty="0"/>
              <a:t>et al</a:t>
            </a:r>
            <a:r>
              <a:rPr lang="fr-CA" dirty="0"/>
              <a:t>. 2021). Dans nos travaux de 2021, nous avons mis en relation </a:t>
            </a:r>
            <a:br>
              <a:rPr lang="fr-CA" dirty="0"/>
            </a:br>
            <a:r>
              <a:rPr lang="fr-CA" dirty="0"/>
              <a:t>les stratégies de mobilisation des directions avec le modèle théorique </a:t>
            </a:r>
            <a:br>
              <a:rPr lang="fr-CA" dirty="0"/>
            </a:br>
            <a:r>
              <a:rPr lang="fr-CA" dirty="0"/>
              <a:t>de Tremblay et Simard (2005).</a:t>
            </a:r>
          </a:p>
          <a:p>
            <a:r>
              <a:rPr lang="fr-CA" dirty="0"/>
              <a:t>Un des constats de ces recherches: dans la pratique, les directions interagissent avec leurs personnels, dont principalement les enseignants, </a:t>
            </a:r>
            <a:br>
              <a:rPr lang="fr-CA" dirty="0"/>
            </a:br>
            <a:r>
              <a:rPr lang="fr-CA" dirty="0"/>
              <a:t>sans nécessairement se référer à un cadre théorique précis.</a:t>
            </a:r>
          </a:p>
        </p:txBody>
      </p:sp>
    </p:spTree>
    <p:extLst>
      <p:ext uri="{BB962C8B-B14F-4D97-AF65-F5344CB8AC3E}">
        <p14:creationId xmlns:p14="http://schemas.microsoft.com/office/powerpoint/2010/main" val="163902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t>Méthodologie (1)</a:t>
            </a:r>
          </a:p>
        </p:txBody>
      </p:sp>
      <p:sp>
        <p:nvSpPr>
          <p:cNvPr id="3" name="Espace réservé du contenu 2"/>
          <p:cNvSpPr>
            <a:spLocks noGrp="1"/>
          </p:cNvSpPr>
          <p:nvPr>
            <p:ph idx="1"/>
            <p:custDataLst>
              <p:tags r:id="rId2"/>
            </p:custDataLst>
          </p:nvPr>
        </p:nvSpPr>
        <p:spPr/>
        <p:txBody>
          <a:bodyPr/>
          <a:lstStyle/>
          <a:p>
            <a:r>
              <a:rPr lang="fr-CA" sz="2800" dirty="0"/>
              <a:t>La recherche consiste en une démarche exploratoire et qualitative destinée à mieux comprendre les pratiques de planification stratégique des directions d’établissement</a:t>
            </a:r>
            <a:br>
              <a:rPr lang="fr-CA" sz="2800" dirty="0"/>
            </a:br>
            <a:r>
              <a:rPr lang="fr-CA" sz="2800" dirty="0"/>
              <a:t>(plans d’engagement vers la réussite et projet éducatif).</a:t>
            </a:r>
          </a:p>
          <a:p>
            <a:r>
              <a:rPr lang="fr-CA" sz="2800" dirty="0"/>
              <a:t>Le protocole d’entrevue comporte cinq thèmes  </a:t>
            </a:r>
          </a:p>
          <a:p>
            <a:pPr marL="720725" lvl="1" indent="-457200">
              <a:buAutoNum type="arabicPeriod"/>
            </a:pPr>
            <a:r>
              <a:rPr lang="fr-CA" sz="2400" dirty="0"/>
              <a:t>Les préoccupations avant l’élaboration du projet éducatif, ses étapes</a:t>
            </a:r>
          </a:p>
          <a:p>
            <a:pPr marL="720725" lvl="1" indent="-457200">
              <a:buAutoNum type="arabicPeriod"/>
            </a:pPr>
            <a:r>
              <a:rPr lang="fr-CA" sz="2400" dirty="0"/>
              <a:t>Les visées actuelles du projet éducatif</a:t>
            </a:r>
          </a:p>
          <a:p>
            <a:pPr marL="720725" lvl="1" indent="-457200">
              <a:buAutoNum type="arabicPeriod"/>
            </a:pPr>
            <a:r>
              <a:rPr lang="fr-CA" sz="2400" dirty="0"/>
              <a:t>Les allocutaires visées</a:t>
            </a:r>
          </a:p>
          <a:p>
            <a:pPr marL="720725" lvl="1" indent="-457200">
              <a:buAutoNum type="arabicPeriod"/>
            </a:pPr>
            <a:r>
              <a:rPr lang="fr-CA" sz="2400" dirty="0"/>
              <a:t>L’utilisation du projet éducatif</a:t>
            </a:r>
          </a:p>
          <a:p>
            <a:pPr marL="720725" lvl="1" indent="-457200">
              <a:buAutoNum type="arabicPeriod"/>
            </a:pPr>
            <a:r>
              <a:rPr lang="fr-CA" sz="2400" dirty="0"/>
              <a:t>Le contexte et le climat de mobilisation des personnels</a:t>
            </a:r>
          </a:p>
          <a:p>
            <a:endParaRPr lang="fr-CA" sz="2800" dirty="0"/>
          </a:p>
          <a:p>
            <a:endParaRPr lang="fr-CA" dirty="0"/>
          </a:p>
        </p:txBody>
      </p:sp>
    </p:spTree>
    <p:extLst>
      <p:ext uri="{BB962C8B-B14F-4D97-AF65-F5344CB8AC3E}">
        <p14:creationId xmlns:p14="http://schemas.microsoft.com/office/powerpoint/2010/main" val="27949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E85AB-8D93-4157-BE1B-AFD57E74675E}"/>
              </a:ext>
            </a:extLst>
          </p:cNvPr>
          <p:cNvSpPr>
            <a:spLocks noGrp="1"/>
          </p:cNvSpPr>
          <p:nvPr>
            <p:ph type="title"/>
          </p:nvPr>
        </p:nvSpPr>
        <p:spPr/>
        <p:txBody>
          <a:bodyPr/>
          <a:lstStyle/>
          <a:p>
            <a:r>
              <a:rPr lang="fr-CA" dirty="0"/>
              <a:t>Méthodologie (2)</a:t>
            </a:r>
          </a:p>
        </p:txBody>
      </p:sp>
      <p:sp>
        <p:nvSpPr>
          <p:cNvPr id="3" name="Espace réservé du contenu 2">
            <a:extLst>
              <a:ext uri="{FF2B5EF4-FFF2-40B4-BE49-F238E27FC236}">
                <a16:creationId xmlns:a16="http://schemas.microsoft.com/office/drawing/2014/main" id="{B4875DE4-F09B-4B26-A2D6-B08420398516}"/>
              </a:ext>
            </a:extLst>
          </p:cNvPr>
          <p:cNvSpPr>
            <a:spLocks noGrp="1"/>
          </p:cNvSpPr>
          <p:nvPr>
            <p:ph idx="1"/>
          </p:nvPr>
        </p:nvSpPr>
        <p:spPr/>
        <p:txBody>
          <a:bodyPr/>
          <a:lstStyle/>
          <a:p>
            <a:pPr marL="265113" lvl="1" indent="-265113">
              <a:spcBef>
                <a:spcPts val="1200"/>
              </a:spcBef>
              <a:spcAft>
                <a:spcPts val="200"/>
              </a:spcAft>
              <a:buSzPct val="100000"/>
              <a:buFont typeface="Arial" panose="020B0604020202020204" pitchFamily="34" charset="0"/>
              <a:buChar char="•"/>
            </a:pPr>
            <a:r>
              <a:rPr lang="fr-CA" sz="2400" dirty="0"/>
              <a:t>Entrevues semi-dirigées</a:t>
            </a:r>
          </a:p>
          <a:p>
            <a:pPr marL="530226" lvl="2">
              <a:spcBef>
                <a:spcPts val="1200"/>
              </a:spcBef>
              <a:spcAft>
                <a:spcPts val="200"/>
              </a:spcAft>
              <a:buSzPct val="100000"/>
              <a:buFont typeface="Arial" panose="020B0604020202020204" pitchFamily="34" charset="0"/>
              <a:buChar char="•"/>
            </a:pPr>
            <a:r>
              <a:rPr lang="fr-CA" sz="2400" dirty="0"/>
              <a:t>Réalisation d’un pré-test</a:t>
            </a:r>
          </a:p>
          <a:p>
            <a:pPr marL="530226" lvl="2">
              <a:spcBef>
                <a:spcPts val="1200"/>
              </a:spcBef>
              <a:spcAft>
                <a:spcPts val="200"/>
              </a:spcAft>
              <a:buSzPct val="100000"/>
              <a:buFont typeface="Arial" panose="020B0604020202020204" pitchFamily="34" charset="0"/>
              <a:buChar char="•"/>
            </a:pPr>
            <a:r>
              <a:rPr lang="fr-CA" sz="2400" dirty="0"/>
              <a:t>Échantillon de convenance </a:t>
            </a:r>
            <a:br>
              <a:rPr lang="fr-CA" sz="2400" dirty="0"/>
            </a:br>
            <a:r>
              <a:rPr lang="fr-CA" sz="2400" dirty="0"/>
              <a:t>(8 directions d’école et de centre)</a:t>
            </a:r>
          </a:p>
          <a:p>
            <a:pPr marL="530226" lvl="2">
              <a:spcBef>
                <a:spcPts val="1200"/>
              </a:spcBef>
              <a:spcAft>
                <a:spcPts val="200"/>
              </a:spcAft>
              <a:buSzPct val="100000"/>
              <a:buFont typeface="Arial" panose="020B0604020202020204" pitchFamily="34" charset="0"/>
              <a:buChar char="•"/>
            </a:pPr>
            <a:r>
              <a:rPr lang="fr-CA" sz="2400" dirty="0"/>
              <a:t>Enregistrement audio, transcription, analyse à partir de la grille de </a:t>
            </a:r>
            <a:r>
              <a:rPr lang="fr-CA" sz="2400" dirty="0" err="1"/>
              <a:t>Masengesho</a:t>
            </a:r>
            <a:r>
              <a:rPr lang="fr-CA" sz="2400" dirty="0"/>
              <a:t> et al. (2009)</a:t>
            </a:r>
          </a:p>
          <a:p>
            <a:endParaRPr lang="fr-CA" dirty="0"/>
          </a:p>
        </p:txBody>
      </p:sp>
    </p:spTree>
    <p:extLst>
      <p:ext uri="{BB962C8B-B14F-4D97-AF65-F5344CB8AC3E}">
        <p14:creationId xmlns:p14="http://schemas.microsoft.com/office/powerpoint/2010/main" val="195104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09CE1-C3E6-CB4F-AAC0-658255991833}"/>
              </a:ext>
            </a:extLst>
          </p:cNvPr>
          <p:cNvSpPr>
            <a:spLocks noGrp="1"/>
          </p:cNvSpPr>
          <p:nvPr>
            <p:ph type="title"/>
          </p:nvPr>
        </p:nvSpPr>
        <p:spPr>
          <a:xfrm>
            <a:off x="838200" y="365126"/>
            <a:ext cx="10515600" cy="1030538"/>
          </a:xfrm>
        </p:spPr>
        <p:txBody>
          <a:bodyPr/>
          <a:lstStyle/>
          <a:p>
            <a:r>
              <a:rPr lang="fr-CA" dirty="0"/>
              <a:t>REF 2022 – 8 entrevues</a:t>
            </a:r>
          </a:p>
        </p:txBody>
      </p:sp>
      <p:graphicFrame>
        <p:nvGraphicFramePr>
          <p:cNvPr id="4" name="Tableau 4">
            <a:extLst>
              <a:ext uri="{FF2B5EF4-FFF2-40B4-BE49-F238E27FC236}">
                <a16:creationId xmlns:a16="http://schemas.microsoft.com/office/drawing/2014/main" id="{21EF2C8C-B4B3-A040-B30F-329E7C34EEF1}"/>
              </a:ext>
            </a:extLst>
          </p:cNvPr>
          <p:cNvGraphicFramePr>
            <a:graphicFrameLocks noGrp="1"/>
          </p:cNvGraphicFramePr>
          <p:nvPr>
            <p:ph idx="1"/>
          </p:nvPr>
        </p:nvGraphicFramePr>
        <p:xfrm>
          <a:off x="873149" y="1388789"/>
          <a:ext cx="9826382" cy="5008462"/>
        </p:xfrm>
        <a:graphic>
          <a:graphicData uri="http://schemas.openxmlformats.org/drawingml/2006/table">
            <a:tbl>
              <a:tblPr firstRow="1" bandRow="1">
                <a:tableStyleId>{5C22544A-7EE6-4342-B048-85BDC9FD1C3A}</a:tableStyleId>
              </a:tblPr>
              <a:tblGrid>
                <a:gridCol w="3898610">
                  <a:extLst>
                    <a:ext uri="{9D8B030D-6E8A-4147-A177-3AD203B41FA5}">
                      <a16:colId xmlns:a16="http://schemas.microsoft.com/office/drawing/2014/main" val="3411570404"/>
                    </a:ext>
                  </a:extLst>
                </a:gridCol>
                <a:gridCol w="5927772">
                  <a:extLst>
                    <a:ext uri="{9D8B030D-6E8A-4147-A177-3AD203B41FA5}">
                      <a16:colId xmlns:a16="http://schemas.microsoft.com/office/drawing/2014/main" val="2939407484"/>
                    </a:ext>
                  </a:extLst>
                </a:gridCol>
              </a:tblGrid>
              <a:tr h="371260">
                <a:tc>
                  <a:txBody>
                    <a:bodyPr/>
                    <a:lstStyle/>
                    <a:p>
                      <a:endParaRPr lang="fr-CA" dirty="0"/>
                    </a:p>
                  </a:txBody>
                  <a:tcPr/>
                </a:tc>
                <a:tc>
                  <a:txBody>
                    <a:bodyPr/>
                    <a:lstStyle/>
                    <a:p>
                      <a:endParaRPr lang="fr-CA" dirty="0"/>
                    </a:p>
                  </a:txBody>
                  <a:tcPr/>
                </a:tc>
                <a:extLst>
                  <a:ext uri="{0D108BD9-81ED-4DB2-BD59-A6C34878D82A}">
                    <a16:rowId xmlns:a16="http://schemas.microsoft.com/office/drawing/2014/main" val="2621258810"/>
                  </a:ext>
                </a:extLst>
              </a:tr>
              <a:tr h="835335">
                <a:tc>
                  <a:txBody>
                    <a:bodyPr/>
                    <a:lstStyle/>
                    <a:p>
                      <a:r>
                        <a:rPr lang="fr-CA" sz="1600" b="1" dirty="0"/>
                        <a:t>Secteurs</a:t>
                      </a:r>
                    </a:p>
                  </a:txBody>
                  <a:tcPr/>
                </a:tc>
                <a:tc>
                  <a:txBody>
                    <a:bodyPr/>
                    <a:lstStyle/>
                    <a:p>
                      <a:pPr lvl="1"/>
                      <a:r>
                        <a:rPr lang="fr-CA" sz="1600" dirty="0"/>
                        <a:t>Primaire 4</a:t>
                      </a:r>
                    </a:p>
                    <a:p>
                      <a:pPr lvl="1"/>
                      <a:r>
                        <a:rPr lang="fr-CA" sz="1600" dirty="0"/>
                        <a:t>Secondaire 3</a:t>
                      </a:r>
                    </a:p>
                    <a:p>
                      <a:pPr lvl="1"/>
                      <a:r>
                        <a:rPr lang="fr-CA" sz="1600" dirty="0"/>
                        <a:t>Adultes 1</a:t>
                      </a:r>
                    </a:p>
                  </a:txBody>
                  <a:tcPr/>
                </a:tc>
                <a:extLst>
                  <a:ext uri="{0D108BD9-81ED-4DB2-BD59-A6C34878D82A}">
                    <a16:rowId xmlns:a16="http://schemas.microsoft.com/office/drawing/2014/main" val="21056193"/>
                  </a:ext>
                </a:extLst>
              </a:tr>
              <a:tr h="587828">
                <a:tc>
                  <a:txBody>
                    <a:bodyPr/>
                    <a:lstStyle/>
                    <a:p>
                      <a:r>
                        <a:rPr lang="fr-CA" sz="1600" b="1" dirty="0"/>
                        <a:t>Statut</a:t>
                      </a:r>
                    </a:p>
                  </a:txBody>
                  <a:tcPr/>
                </a:tc>
                <a:tc>
                  <a:txBody>
                    <a:bodyPr/>
                    <a:lstStyle/>
                    <a:p>
                      <a:pPr lvl="1"/>
                      <a:r>
                        <a:rPr lang="fr-CA" sz="1600" dirty="0"/>
                        <a:t>Direction 5</a:t>
                      </a:r>
                    </a:p>
                    <a:p>
                      <a:pPr lvl="1"/>
                      <a:r>
                        <a:rPr lang="fr-CA" sz="1600" dirty="0"/>
                        <a:t>Direction adjointe 3</a:t>
                      </a:r>
                    </a:p>
                  </a:txBody>
                  <a:tcPr/>
                </a:tc>
                <a:extLst>
                  <a:ext uri="{0D108BD9-81ED-4DB2-BD59-A6C34878D82A}">
                    <a16:rowId xmlns:a16="http://schemas.microsoft.com/office/drawing/2014/main" val="3664098362"/>
                  </a:ext>
                </a:extLst>
              </a:tr>
              <a:tr h="376417">
                <a:tc>
                  <a:txBody>
                    <a:bodyPr/>
                    <a:lstStyle/>
                    <a:p>
                      <a:r>
                        <a:rPr lang="fr-CA" sz="1600" b="1" dirty="0"/>
                        <a:t>Régions administratives</a:t>
                      </a:r>
                    </a:p>
                  </a:txBody>
                  <a:tcPr/>
                </a:tc>
                <a:tc>
                  <a:txBody>
                    <a:bodyPr/>
                    <a:lstStyle/>
                    <a:p>
                      <a:pPr lvl="1"/>
                      <a:r>
                        <a:rPr lang="fr-CA" sz="1600" dirty="0"/>
                        <a:t>3 régions différentes</a:t>
                      </a:r>
                    </a:p>
                  </a:txBody>
                  <a:tcPr/>
                </a:tc>
                <a:extLst>
                  <a:ext uri="{0D108BD9-81ED-4DB2-BD59-A6C34878D82A}">
                    <a16:rowId xmlns:a16="http://schemas.microsoft.com/office/drawing/2014/main" val="1882931965"/>
                  </a:ext>
                </a:extLst>
              </a:tr>
              <a:tr h="376417">
                <a:tc>
                  <a:txBody>
                    <a:bodyPr/>
                    <a:lstStyle/>
                    <a:p>
                      <a:r>
                        <a:rPr lang="fr-CA" sz="1600" b="1" dirty="0"/>
                        <a:t>Centres de services scolaires (commissions scolaires)</a:t>
                      </a:r>
                    </a:p>
                  </a:txBody>
                  <a:tcPr/>
                </a:tc>
                <a:tc>
                  <a:txBody>
                    <a:bodyPr/>
                    <a:lstStyle/>
                    <a:p>
                      <a:pPr lvl="1"/>
                      <a:r>
                        <a:rPr lang="fr-CA" sz="1600" dirty="0"/>
                        <a:t>5 centres (commissions) différents</a:t>
                      </a:r>
                    </a:p>
                  </a:txBody>
                  <a:tcPr/>
                </a:tc>
                <a:extLst>
                  <a:ext uri="{0D108BD9-81ED-4DB2-BD59-A6C34878D82A}">
                    <a16:rowId xmlns:a16="http://schemas.microsoft.com/office/drawing/2014/main" val="2816965813"/>
                  </a:ext>
                </a:extLst>
              </a:tr>
              <a:tr h="376417">
                <a:tc>
                  <a:txBody>
                    <a:bodyPr/>
                    <a:lstStyle/>
                    <a:p>
                      <a:r>
                        <a:rPr lang="fr-CA" sz="1600" b="1" dirty="0"/>
                        <a:t>Expérience de direction</a:t>
                      </a:r>
                    </a:p>
                  </a:txBody>
                  <a:tcPr/>
                </a:tc>
                <a:tc>
                  <a:txBody>
                    <a:bodyPr/>
                    <a:lstStyle/>
                    <a:p>
                      <a:pPr lvl="1"/>
                      <a:r>
                        <a:rPr lang="fr-CA" sz="1600" dirty="0"/>
                        <a:t>8,75 années*</a:t>
                      </a:r>
                    </a:p>
                  </a:txBody>
                  <a:tcPr/>
                </a:tc>
                <a:extLst>
                  <a:ext uri="{0D108BD9-81ED-4DB2-BD59-A6C34878D82A}">
                    <a16:rowId xmlns:a16="http://schemas.microsoft.com/office/drawing/2014/main" val="1684337263"/>
                  </a:ext>
                </a:extLst>
              </a:tr>
              <a:tr h="376417">
                <a:tc>
                  <a:txBody>
                    <a:bodyPr/>
                    <a:lstStyle/>
                    <a:p>
                      <a:r>
                        <a:rPr lang="fr-CA" sz="1600" b="1" dirty="0"/>
                        <a:t>Expérience récit de recherche</a:t>
                      </a:r>
                    </a:p>
                  </a:txBody>
                  <a:tcPr/>
                </a:tc>
                <a:tc>
                  <a:txBody>
                    <a:bodyPr/>
                    <a:lstStyle/>
                    <a:p>
                      <a:pPr lvl="1"/>
                      <a:r>
                        <a:rPr lang="fr-CA" sz="1600" dirty="0"/>
                        <a:t>2,9 années*</a:t>
                      </a:r>
                    </a:p>
                  </a:txBody>
                  <a:tcPr/>
                </a:tc>
                <a:extLst>
                  <a:ext uri="{0D108BD9-81ED-4DB2-BD59-A6C34878D82A}">
                    <a16:rowId xmlns:a16="http://schemas.microsoft.com/office/drawing/2014/main" val="3287704469"/>
                  </a:ext>
                </a:extLst>
              </a:tr>
              <a:tr h="376417">
                <a:tc>
                  <a:txBody>
                    <a:bodyPr/>
                    <a:lstStyle/>
                    <a:p>
                      <a:r>
                        <a:rPr lang="fr-CA" sz="1600" b="1" dirty="0"/>
                        <a:t>Nombre d’établissements </a:t>
                      </a:r>
                    </a:p>
                  </a:txBody>
                  <a:tcPr/>
                </a:tc>
                <a:tc>
                  <a:txBody>
                    <a:bodyPr/>
                    <a:lstStyle/>
                    <a:p>
                      <a:pPr lvl="1"/>
                      <a:r>
                        <a:rPr lang="fr-CA" sz="1600" dirty="0"/>
                        <a:t>1,5 établissement*</a:t>
                      </a:r>
                    </a:p>
                  </a:txBody>
                  <a:tcPr/>
                </a:tc>
                <a:extLst>
                  <a:ext uri="{0D108BD9-81ED-4DB2-BD59-A6C34878D82A}">
                    <a16:rowId xmlns:a16="http://schemas.microsoft.com/office/drawing/2014/main" val="3238361563"/>
                  </a:ext>
                </a:extLst>
              </a:tr>
              <a:tr h="376417">
                <a:tc>
                  <a:txBody>
                    <a:bodyPr/>
                    <a:lstStyle/>
                    <a:p>
                      <a:r>
                        <a:rPr lang="fr-CA" sz="1600" b="1" dirty="0"/>
                        <a:t>Nombre de bâtiments</a:t>
                      </a:r>
                    </a:p>
                  </a:txBody>
                  <a:tcPr/>
                </a:tc>
                <a:tc>
                  <a:txBody>
                    <a:bodyPr/>
                    <a:lstStyle/>
                    <a:p>
                      <a:pPr lvl="1"/>
                      <a:r>
                        <a:rPr lang="fr-CA" sz="1600" dirty="0"/>
                        <a:t>2 bâtiments*</a:t>
                      </a:r>
                    </a:p>
                  </a:txBody>
                  <a:tcPr/>
                </a:tc>
                <a:extLst>
                  <a:ext uri="{0D108BD9-81ED-4DB2-BD59-A6C34878D82A}">
                    <a16:rowId xmlns:a16="http://schemas.microsoft.com/office/drawing/2014/main" val="2747906827"/>
                  </a:ext>
                </a:extLst>
              </a:tr>
              <a:tr h="376417">
                <a:tc>
                  <a:txBody>
                    <a:bodyPr/>
                    <a:lstStyle/>
                    <a:p>
                      <a:r>
                        <a:rPr lang="fr-CA" sz="1600" b="1"/>
                        <a:t>Nombre d’élèves </a:t>
                      </a:r>
                      <a:endParaRPr lang="fr-CA" sz="1600" b="1" dirty="0"/>
                    </a:p>
                  </a:txBody>
                  <a:tcPr/>
                </a:tc>
                <a:tc>
                  <a:txBody>
                    <a:bodyPr/>
                    <a:lstStyle/>
                    <a:p>
                      <a:pPr lvl="1"/>
                      <a:r>
                        <a:rPr lang="fr-CA" sz="1600" dirty="0"/>
                        <a:t>708*</a:t>
                      </a:r>
                    </a:p>
                  </a:txBody>
                  <a:tcPr/>
                </a:tc>
                <a:extLst>
                  <a:ext uri="{0D108BD9-81ED-4DB2-BD59-A6C34878D82A}">
                    <a16:rowId xmlns:a16="http://schemas.microsoft.com/office/drawing/2014/main" val="2766401700"/>
                  </a:ext>
                </a:extLst>
              </a:tr>
              <a:tr h="376417">
                <a:tc>
                  <a:txBody>
                    <a:bodyPr/>
                    <a:lstStyle/>
                    <a:p>
                      <a:r>
                        <a:rPr lang="fr-CA" sz="1600" b="1" dirty="0"/>
                        <a:t>Indice IMSE (sauf adultes)</a:t>
                      </a:r>
                    </a:p>
                  </a:txBody>
                  <a:tcPr/>
                </a:tc>
                <a:tc>
                  <a:txBody>
                    <a:bodyPr/>
                    <a:lstStyle/>
                    <a:p>
                      <a:pPr lvl="1"/>
                      <a:r>
                        <a:rPr lang="fr-CA" sz="1600" dirty="0"/>
                        <a:t>6,1*</a:t>
                      </a:r>
                    </a:p>
                  </a:txBody>
                  <a:tcPr/>
                </a:tc>
                <a:extLst>
                  <a:ext uri="{0D108BD9-81ED-4DB2-BD59-A6C34878D82A}">
                    <a16:rowId xmlns:a16="http://schemas.microsoft.com/office/drawing/2014/main" val="2163513300"/>
                  </a:ext>
                </a:extLst>
              </a:tr>
            </a:tbl>
          </a:graphicData>
        </a:graphic>
      </p:graphicFrame>
      <p:sp>
        <p:nvSpPr>
          <p:cNvPr id="5" name="Espace réservé du pied de page 4">
            <a:extLst>
              <a:ext uri="{FF2B5EF4-FFF2-40B4-BE49-F238E27FC236}">
                <a16:creationId xmlns:a16="http://schemas.microsoft.com/office/drawing/2014/main" id="{B6C23AEA-59B7-1340-95CC-8164EDCC51FE}"/>
              </a:ext>
            </a:extLst>
          </p:cNvPr>
          <p:cNvSpPr>
            <a:spLocks noGrp="1"/>
          </p:cNvSpPr>
          <p:nvPr>
            <p:ph type="ftr" sz="quarter" idx="11"/>
          </p:nvPr>
        </p:nvSpPr>
        <p:spPr/>
        <p:txBody>
          <a:bodyPr/>
          <a:lstStyle/>
          <a:p>
            <a:r>
              <a:rPr lang="fr-CA" sz="1600" dirty="0"/>
              <a:t>* Moyenne</a:t>
            </a:r>
          </a:p>
        </p:txBody>
      </p:sp>
    </p:spTree>
    <p:extLst>
      <p:ext uri="{BB962C8B-B14F-4D97-AF65-F5344CB8AC3E}">
        <p14:creationId xmlns:p14="http://schemas.microsoft.com/office/powerpoint/2010/main" val="291288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Rétrospectiv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2390</TotalTime>
  <Words>3604</Words>
  <Application>Microsoft Macintosh PowerPoint</Application>
  <PresentationFormat>Grand écran</PresentationFormat>
  <Paragraphs>396</Paragraphs>
  <Slides>26</Slides>
  <Notes>6</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26</vt:i4>
      </vt:variant>
    </vt:vector>
  </HeadingPairs>
  <TitlesOfParts>
    <vt:vector size="32" baseType="lpstr">
      <vt:lpstr>Arial</vt:lpstr>
      <vt:lpstr>Calibri</vt:lpstr>
      <vt:lpstr>Calibri Light</vt:lpstr>
      <vt:lpstr>Times New Roman</vt:lpstr>
      <vt:lpstr>Rétrospective</vt:lpstr>
      <vt:lpstr>Thème Office</vt:lpstr>
      <vt:lpstr>Réussites et difficultés des directions d’établissement :  entre planification stratégique et pratiques mobilisantes (REF 2022) (rencontre du 7 juillet 2021)</vt:lpstr>
      <vt:lpstr>Présentation de l’équipe</vt:lpstr>
      <vt:lpstr>Problématique (1)  Le contexte</vt:lpstr>
      <vt:lpstr>Problématique (2)</vt:lpstr>
      <vt:lpstr>Problématique (3)</vt:lpstr>
      <vt:lpstr>Problématique (4)</vt:lpstr>
      <vt:lpstr>Méthodologie (1)</vt:lpstr>
      <vt:lpstr>Méthodologie (2)</vt:lpstr>
      <vt:lpstr>REF 2022 – 8 entrevues</vt:lpstr>
      <vt:lpstr>Cadre théorique</vt:lpstr>
      <vt:lpstr>Présentation PowerPoint</vt:lpstr>
      <vt:lpstr>Présentation PowerPoint</vt:lpstr>
      <vt:lpstr>Présentation PowerPoint</vt:lpstr>
      <vt:lpstr>Les résultats Entrevue 1 (1)</vt:lpstr>
      <vt:lpstr>Les résultats Entrevue 1 (2)</vt:lpstr>
      <vt:lpstr>Présentation PowerPoint</vt:lpstr>
      <vt:lpstr>Les résultats Entrevue 2</vt:lpstr>
      <vt:lpstr>Présentation PowerPoint</vt:lpstr>
      <vt:lpstr>Les résultats Entrevue 3</vt:lpstr>
      <vt:lpstr>Présentation PowerPoint</vt:lpstr>
      <vt:lpstr>Les réussites</vt:lpstr>
      <vt:lpstr>Les difficultés</vt:lpstr>
      <vt:lpstr>Discussion </vt:lpstr>
      <vt:lpstr>Références bibliographiques (1)</vt:lpstr>
      <vt:lpstr>Références bibliographiques (2)</vt:lpstr>
      <vt:lpstr>Références bibliographiques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Rénald Beauchesne</dc:creator>
  <cp:lastModifiedBy>Rénald Beauchesne</cp:lastModifiedBy>
  <cp:revision>160</cp:revision>
  <dcterms:created xsi:type="dcterms:W3CDTF">2020-04-12T17:57:37Z</dcterms:created>
  <dcterms:modified xsi:type="dcterms:W3CDTF">2022-01-03T14:47:31Z</dcterms:modified>
</cp:coreProperties>
</file>