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4" r:id="rId3"/>
    <p:sldId id="257" r:id="rId4"/>
    <p:sldId id="285" r:id="rId5"/>
    <p:sldId id="259" r:id="rId6"/>
    <p:sldId id="260" r:id="rId7"/>
    <p:sldId id="261" r:id="rId8"/>
    <p:sldId id="262" r:id="rId9"/>
    <p:sldId id="263" r:id="rId10"/>
    <p:sldId id="278" r:id="rId11"/>
    <p:sldId id="279" r:id="rId12"/>
    <p:sldId id="280" r:id="rId13"/>
    <p:sldId id="281" r:id="rId14"/>
    <p:sldId id="282" r:id="rId15"/>
    <p:sldId id="272" r:id="rId16"/>
    <p:sldId id="286" r:id="rId17"/>
    <p:sldId id="273" r:id="rId18"/>
    <p:sldId id="283" r:id="rId19"/>
    <p:sldId id="277" r:id="rId20"/>
    <p:sldId id="287" r:id="rId21"/>
    <p:sldId id="258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fr-FR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97365-EBCA-4027-87D5-99FC1D4DF0BB}" type="datetimeFigureOut">
              <a:rPr lang="en-US" smtClean="0"/>
              <a:pPr/>
              <a:t>5/24/2023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CB97365-EBCA-4027-87D5-99FC1D4DF0BB}" type="datetimeFigureOut">
              <a:rPr lang="en-US" smtClean="0"/>
              <a:pPr/>
              <a:t>5/24/2023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s://fr.wikipedia.org/wiki/Fichier:Sandro_Botticelli_050.jpg" TargetMode="Externa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google.ca/search?q=bernard+of+clairvaux+wikipedia&amp;sxsrf=AJOqlzUxHqNqY8cvpJzH8QYn875vXJ-20w%3A1676745232098&amp;ei=EBrxY8vUBZafptQPjPCWaA&amp;oq=bernard+&amp;gs_lcp=Cgxnd3Mtd2l6LXNlcnAQARgAMgQIIxAnMgcILhCxAxBDMgQILhBDMgQILhBDMgcILhCABBAKMgoILhCABBCxAxAKMgcIABCABBAKMggILhCxAxCDATIKCC4QgAQQsQMQCjIHCC4QgAQQCjoKCAAQRxDWBBCwAzoHCAAQsAMQQzoKCC4Q1AIQsAMQQzoNCAAQ5AIQ1gQQsAMYAToPCC4Q1AIQyAMQsAMQQxgCOhUILhDHARCvARDUAhDIAxCwAxBDGAI6BwguEOoCECc6BwgjEOoCECc6DwguENQCEOoCELQCEEMYAzoVCC4QxwEQrwEQ1AIQ6gIQtAIQQxgDOgwIABDqAhC0AhBDGAM6EQguEIMBEMcBELEDENEDEIAEOg4ILhCABBCxAxDHARDRAzoICAAQgAQQsQM6CwgAEIAEELEDEIMBOgoILhDHARCvARBDOhEILhCABBCxAxCDARDHARDRAzoICC4QgAQQsQM6BQguEIAEOgsILhCABBCxAxCDAUoECEEYAFCuDlidUGCpZ2gCcAF4BYABygaIAe9IkgEGNS0zLjEwmAEAoAEBsAEUyAETwAEB2gEGCAEQARgJ2gEGCAIQARgI2gEGCAMQARgB&amp;sclient=gws-wiz-serp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s://fr.wikipedia.org/wiki/Fran%C3%A7ois_d%27Assise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fr.wikipedia.org/wiki/Thomas_d%27Aquin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Th%C3%A9r%C3%A8se_d%27Avila#/media/Fichier:Teresabernini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s://fr.wikipedia.org/wiki/Jean_de_la_Croix#/media/Fichier:A_San_Juan_de_la_Cruz_(detalle).jpg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riedrich_von_Schiller" TargetMode="External"/><Relationship Id="rId2" Type="http://schemas.openxmlformats.org/officeDocument/2006/relationships/hyperlink" Target="https://fr.wikipedia.org/wiki/Jean_de_la_Croix#/media/Fichier:A_San_Juan_de_la_Cruz_(detalle).jpg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Alphonse_Rodr%C3%ADguez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.wikipedia.org/wiki/Fran%C3%A7ois_de_Sales#/media/Fichier:Ch%C3%A2teau_de_Bussy-Rabutin_-_Saint_Fran%C3%A7ois_de_Sales,_%C3%A9v%C3%AAque_de_Gen%C3%A8ve_(bgw19_0375)_(cropped)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Th%C3%A9r%C3%A8se_of_Lisieux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lgrimreaderbooks.com/product/34378/La-spiritualit%C3%A9-du-week-end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fr.wikipedia.org/wiki/Une_suite_qui_d%C3%A9range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229600" cy="5688632"/>
          </a:xfrm>
        </p:spPr>
        <p:txBody>
          <a:bodyPr>
            <a:noAutofit/>
          </a:bodyPr>
          <a:lstStyle/>
          <a:p>
            <a:br>
              <a:rPr lang="fr-CA" sz="2400" i="1" dirty="0">
                <a:solidFill>
                  <a:schemeClr val="tx1"/>
                </a:solidFill>
              </a:rPr>
            </a:br>
            <a:br>
              <a:rPr lang="fr-CA" sz="2400" i="1" dirty="0">
                <a:solidFill>
                  <a:schemeClr val="tx1"/>
                </a:solidFill>
              </a:rPr>
            </a:br>
            <a:br>
              <a:rPr lang="fr-CA" sz="2400" i="1" dirty="0">
                <a:solidFill>
                  <a:schemeClr val="tx1"/>
                </a:solidFill>
              </a:rPr>
            </a:br>
            <a:br>
              <a:rPr lang="fr-CA" sz="2400" i="1" dirty="0">
                <a:solidFill>
                  <a:schemeClr val="tx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800" dirty="0">
                <a:solidFill>
                  <a:schemeClr val="bg1"/>
                </a:solidFill>
              </a:rPr>
            </a:b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D61B51-34AA-9E9E-FB39-9708275E0DB1}"/>
              </a:ext>
            </a:extLst>
          </p:cNvPr>
          <p:cNvSpPr txBox="1"/>
          <p:nvPr/>
        </p:nvSpPr>
        <p:spPr>
          <a:xfrm>
            <a:off x="683568" y="506282"/>
            <a:ext cx="7560840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4400" i="1" dirty="0">
                <a:solidFill>
                  <a:schemeClr val="tx1"/>
                </a:solidFill>
              </a:rPr>
              <a:t>La réalité terrestre du loisir(s) comme reflets expérientiels </a:t>
            </a:r>
          </a:p>
          <a:p>
            <a:pPr algn="ctr"/>
            <a:r>
              <a:rPr lang="fr-CA" sz="4400" i="1" dirty="0">
                <a:solidFill>
                  <a:schemeClr val="tx1"/>
                </a:solidFill>
              </a:rPr>
              <a:t>à l’éternel loisir</a:t>
            </a:r>
          </a:p>
          <a:p>
            <a:pPr algn="ctr"/>
            <a:endParaRPr lang="fr-CA" sz="4400" i="1" dirty="0"/>
          </a:p>
          <a:p>
            <a:pPr algn="ctr"/>
            <a:r>
              <a:rPr lang="fr-CA" sz="4400" i="1" dirty="0">
                <a:solidFill>
                  <a:schemeClr val="tx1"/>
                </a:solidFill>
              </a:rPr>
              <a:t>par </a:t>
            </a:r>
          </a:p>
          <a:p>
            <a:pPr algn="ctr"/>
            <a:endParaRPr lang="fr-CA" sz="4400" i="1" dirty="0"/>
          </a:p>
          <a:p>
            <a:pPr algn="ctr"/>
            <a:r>
              <a:rPr lang="fr-CA" sz="2800" i="1" dirty="0">
                <a:solidFill>
                  <a:schemeClr val="tx1"/>
                </a:solidFill>
              </a:rPr>
              <a:t>Gervais Deschênes, Ph. </a:t>
            </a:r>
            <a:r>
              <a:rPr lang="fr-CA" sz="2800" i="1">
                <a:solidFill>
                  <a:schemeClr val="tx1"/>
                </a:solidFill>
              </a:rPr>
              <a:t>D.</a:t>
            </a:r>
            <a:endParaRPr lang="fr-CA" sz="2800" i="1" dirty="0">
              <a:solidFill>
                <a:schemeClr val="tx1"/>
              </a:solidFill>
            </a:endParaRPr>
          </a:p>
          <a:p>
            <a:pPr algn="ctr"/>
            <a:r>
              <a:rPr lang="fr-CA" sz="2800" i="1" dirty="0"/>
              <a:t>Professeur à temps partiel</a:t>
            </a:r>
          </a:p>
          <a:p>
            <a:pPr algn="ctr"/>
            <a:r>
              <a:rPr lang="fr-CA" sz="2800" i="1" dirty="0">
                <a:solidFill>
                  <a:schemeClr val="tx1"/>
                </a:solidFill>
              </a:rPr>
              <a:t>Université d’Ottawa</a:t>
            </a:r>
            <a:br>
              <a:rPr lang="fr-CA" sz="2800" i="1" dirty="0">
                <a:solidFill>
                  <a:schemeClr val="tx1"/>
                </a:solidFill>
              </a:rPr>
            </a:br>
            <a:br>
              <a:rPr lang="fr-CA" sz="2800" i="1" dirty="0">
                <a:solidFill>
                  <a:schemeClr val="tx1"/>
                </a:solidFill>
              </a:rPr>
            </a:br>
            <a:endParaRPr lang="fr-CA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3461C8-4201-43B9-6B6E-5F335475DE04}"/>
              </a:ext>
            </a:extLst>
          </p:cNvPr>
          <p:cNvSpPr txBox="1"/>
          <p:nvPr/>
        </p:nvSpPr>
        <p:spPr>
          <a:xfrm>
            <a:off x="899592" y="548680"/>
            <a:ext cx="5760640" cy="72327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fr-CA" sz="2100" b="1" dirty="0"/>
          </a:p>
          <a:p>
            <a:r>
              <a:rPr lang="fr-CA" sz="2500" b="1" dirty="0"/>
              <a:t>saint Augustin </a:t>
            </a:r>
            <a:r>
              <a:rPr lang="fr-CA" sz="2500" b="1" dirty="0" err="1"/>
              <a:t>dHippone</a:t>
            </a:r>
            <a:r>
              <a:rPr lang="fr-CA" sz="2500" b="1" dirty="0"/>
              <a:t> (354-430) </a:t>
            </a:r>
          </a:p>
          <a:p>
            <a:r>
              <a:rPr lang="fr-CA" sz="2500" b="1" dirty="0"/>
              <a:t>« La révélation du Dieu intérieur »</a:t>
            </a:r>
          </a:p>
          <a:p>
            <a:endParaRPr lang="fr-CA" sz="1400" b="1" dirty="0"/>
          </a:p>
          <a:p>
            <a:pPr algn="just"/>
            <a:r>
              <a:rPr lang="fr-CA" sz="2500" dirty="0"/>
              <a:t>« beauté si ancienne et si nouvelle », </a:t>
            </a:r>
          </a:p>
          <a:p>
            <a:pPr algn="just"/>
            <a:r>
              <a:rPr lang="fr-CA" sz="2500" dirty="0"/>
              <a:t>« fait de beau », vous avez étincelé », « splendeur », « répandu votre parfum », « je brûle du désir de votre paix ».</a:t>
            </a:r>
          </a:p>
          <a:p>
            <a:pPr algn="just"/>
            <a:endParaRPr lang="fr-CA" sz="2500" dirty="0"/>
          </a:p>
          <a:p>
            <a:pPr algn="just"/>
            <a:endParaRPr lang="fr-CA" sz="2500" dirty="0"/>
          </a:p>
          <a:p>
            <a:pPr algn="just"/>
            <a:endParaRPr lang="fr-CA" sz="2500" dirty="0"/>
          </a:p>
          <a:p>
            <a:pPr algn="just"/>
            <a:endParaRPr lang="fr-CA" sz="2500" dirty="0"/>
          </a:p>
          <a:p>
            <a:pPr algn="just"/>
            <a:endParaRPr lang="fr-CA" sz="2500" dirty="0"/>
          </a:p>
          <a:p>
            <a:pPr algn="just"/>
            <a:endParaRPr lang="fr-CA" sz="2500" dirty="0"/>
          </a:p>
          <a:p>
            <a:pPr algn="just"/>
            <a:endParaRPr lang="fr-CA" sz="1200" dirty="0">
              <a:solidFill>
                <a:schemeClr val="tx1">
                  <a:lumMod val="95000"/>
                </a:schemeClr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de l’image : </a:t>
            </a:r>
            <a:r>
              <a:rPr lang="fr-CA" sz="1200" dirty="0" err="1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Fichier:Sandro</a:t>
            </a:r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Botticelli 050.jpg — Wikipédia (wikipedia.org)</a:t>
            </a:r>
            <a:endParaRPr lang="fr-CA" sz="1200" dirty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endParaRPr lang="fr-CA" sz="1200" dirty="0"/>
          </a:p>
          <a:p>
            <a:pPr algn="just"/>
            <a:endParaRPr lang="fr-CA" sz="2500" dirty="0"/>
          </a:p>
          <a:p>
            <a:pPr algn="just"/>
            <a:endParaRPr lang="fr-CA" sz="2500" dirty="0"/>
          </a:p>
          <a:p>
            <a:pPr algn="just"/>
            <a:endParaRPr lang="fr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8EA7224-A6F3-1FC1-3563-FF3A375F9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6372200" y="3551578"/>
            <a:ext cx="1795128" cy="2429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8936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3461C8-4201-43B9-6B6E-5F335475DE04}"/>
              </a:ext>
            </a:extLst>
          </p:cNvPr>
          <p:cNvSpPr txBox="1"/>
          <p:nvPr/>
        </p:nvSpPr>
        <p:spPr>
          <a:xfrm>
            <a:off x="899592" y="375858"/>
            <a:ext cx="7344816" cy="62170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2200" b="1" dirty="0"/>
              <a:t>saint Bernard de </a:t>
            </a:r>
            <a:r>
              <a:rPr lang="fr-CA" sz="2200" b="1" dirty="0" err="1"/>
              <a:t>Claivaux</a:t>
            </a:r>
            <a:r>
              <a:rPr lang="fr-CA" sz="2200" b="1" dirty="0"/>
              <a:t> (1090-1153)</a:t>
            </a:r>
          </a:p>
          <a:p>
            <a:pPr algn="just"/>
            <a:r>
              <a:rPr lang="fr-CA" sz="2200" b="1" dirty="0"/>
              <a:t>« La réalité céleste du loisir : moment de</a:t>
            </a:r>
          </a:p>
          <a:p>
            <a:pPr algn="just"/>
            <a:r>
              <a:rPr lang="fr-CA" sz="2200" b="1" dirty="0"/>
              <a:t>prières et de méditations »</a:t>
            </a:r>
          </a:p>
          <a:p>
            <a:pPr algn="just"/>
            <a:endParaRPr lang="fr-CA" sz="1400" dirty="0"/>
          </a:p>
          <a:p>
            <a:pPr algn="just"/>
            <a:r>
              <a:rPr lang="fr-CA" sz="2200" dirty="0"/>
              <a:t> « les heures de loisir(s) […] l’assoupissement de la nuit instaure un profond silence », « Nous </a:t>
            </a:r>
            <a:r>
              <a:rPr lang="fr-CA" sz="2200" i="1" dirty="0"/>
              <a:t>courrons </a:t>
            </a:r>
            <a:r>
              <a:rPr lang="fr-CA" sz="2200" dirty="0"/>
              <a:t>(dit l’Épouse du Cantique à son Bien-Aimé) oui, </a:t>
            </a:r>
            <a:r>
              <a:rPr lang="fr-CA" sz="2200" i="1" dirty="0"/>
              <a:t>nous courrons</a:t>
            </a:r>
            <a:r>
              <a:rPr lang="fr-CA" sz="2200" dirty="0"/>
              <a:t>, mais à </a:t>
            </a:r>
            <a:r>
              <a:rPr lang="fr-CA" sz="2200" i="1" dirty="0"/>
              <a:t>l’odeur de tes parfums </a:t>
            </a:r>
            <a:r>
              <a:rPr lang="fr-CA" sz="2200" dirty="0"/>
              <a:t> », « [la contemplation par le loisir(s)] ‘creuse un rocher’ », « la chaste épouse soulevé par un saint amour et incapable de cacher la flamme dont elle brûle [demande un baiser] ».</a:t>
            </a:r>
          </a:p>
          <a:p>
            <a:pPr algn="just"/>
            <a:endParaRPr lang="fr-CA" sz="2200" dirty="0"/>
          </a:p>
          <a:p>
            <a:pPr algn="just"/>
            <a:endParaRPr lang="fr-CA" sz="2200" dirty="0"/>
          </a:p>
          <a:p>
            <a:pPr algn="just"/>
            <a:endParaRPr lang="fr-CA" sz="2200" dirty="0"/>
          </a:p>
          <a:p>
            <a:pPr algn="just"/>
            <a:endParaRPr lang="fr-CA" sz="2200" dirty="0"/>
          </a:p>
          <a:p>
            <a:pPr algn="just"/>
            <a:endParaRPr lang="fr-CA" sz="2200" dirty="0"/>
          </a:p>
          <a:p>
            <a:pPr algn="just"/>
            <a:endParaRPr lang="fr-CA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r>
              <a:rPr lang="fr-CA" sz="1200" dirty="0"/>
              <a:t>Source de l’image : </a:t>
            </a:r>
            <a:r>
              <a:rPr lang="fr-CA" sz="1200" dirty="0" err="1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bernard</a:t>
            </a:r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of </a:t>
            </a:r>
            <a:r>
              <a:rPr lang="fr-CA" sz="1200" dirty="0" err="1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clairvaux</a:t>
            </a:r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1200" dirty="0" err="1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fr-CA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- Recherche Google</a:t>
            </a:r>
            <a:endParaRPr lang="fr-CA" sz="1200" dirty="0"/>
          </a:p>
        </p:txBody>
      </p:sp>
      <p:pic>
        <p:nvPicPr>
          <p:cNvPr id="1026" name="Picture 2" descr="Image illustrative de l’article Bernard de Clairvaux">
            <a:extLst>
              <a:ext uri="{FF2B5EF4-FFF2-40B4-BE49-F238E27FC236}">
                <a16:creationId xmlns:a16="http://schemas.microsoft.com/office/drawing/2014/main" id="{386C5CA2-B1B5-6648-DECC-48DBB62D9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7538" y="4221088"/>
            <a:ext cx="1621628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9165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3461C8-4201-43B9-6B6E-5F335475DE04}"/>
              </a:ext>
            </a:extLst>
          </p:cNvPr>
          <p:cNvSpPr txBox="1"/>
          <p:nvPr/>
        </p:nvSpPr>
        <p:spPr>
          <a:xfrm>
            <a:off x="827583" y="476672"/>
            <a:ext cx="7272809" cy="70788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500" b="1" dirty="0"/>
              <a:t>saint François d’Assise (vers 1182-1226)</a:t>
            </a:r>
          </a:p>
          <a:p>
            <a:r>
              <a:rPr lang="fr-CA" sz="2500" b="1" dirty="0"/>
              <a:t>« Une théologie mystique et pacifique de la création »</a:t>
            </a:r>
          </a:p>
          <a:p>
            <a:endParaRPr lang="fr-CA" sz="1400" b="1" dirty="0"/>
          </a:p>
          <a:p>
            <a:pPr algn="just"/>
            <a:r>
              <a:rPr lang="fr-CA" sz="2500" dirty="0"/>
              <a:t>« tu nous illumines », « il est beau, rayonnant d’une grande splendeur », « claires, précieuses et belles », « l’azur clame », « précieuse et chaste », « éclaires la nuit », « indomptable et fort », « il est beau et joyeux », « les fleurs aux milles couleurs ».</a:t>
            </a:r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r>
              <a:rPr lang="fr-CA" sz="1200" dirty="0"/>
              <a:t>Source de l’image : </a:t>
            </a:r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François d'Assise — Wikipédia (wikipedia.org)</a:t>
            </a:r>
            <a:endParaRPr lang="fr-CA" sz="1200" dirty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endParaRPr lang="fr-CA" sz="2100" dirty="0"/>
          </a:p>
          <a:p>
            <a:pPr algn="just"/>
            <a:endParaRPr lang="fr-CA" sz="2100" dirty="0"/>
          </a:p>
          <a:p>
            <a:pPr algn="just"/>
            <a:endParaRPr lang="fr-CA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06CB71A3-19AE-9B44-56BC-EBE7D6039A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967422"/>
            <a:ext cx="1800201" cy="2413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4063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55576" y="5949280"/>
            <a:ext cx="8013576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r>
              <a:rPr lang="fr-CA" sz="1100" cap="none" dirty="0">
                <a:solidFill>
                  <a:schemeClr val="tx1"/>
                </a:solidFill>
              </a:rPr>
              <a:t>Source de l</a:t>
            </a:r>
            <a:r>
              <a:rPr lang="fr-CA" sz="1100" cap="none" dirty="0">
                <a:solidFill>
                  <a:schemeClr val="tx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’image : Thomas d'Aquin — Wikipédia (wikipedia.org)</a:t>
            </a:r>
            <a:endParaRPr lang="fr-CA" sz="1100" cap="none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3461C8-4201-43B9-6B6E-5F335475DE04}"/>
              </a:ext>
            </a:extLst>
          </p:cNvPr>
          <p:cNvSpPr txBox="1"/>
          <p:nvPr/>
        </p:nvSpPr>
        <p:spPr>
          <a:xfrm>
            <a:off x="755576" y="188640"/>
            <a:ext cx="9951218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fr-CA" sz="2100" dirty="0"/>
          </a:p>
          <a:p>
            <a:pPr algn="just"/>
            <a:r>
              <a:rPr lang="fr-CA" sz="2400" b="1" dirty="0"/>
              <a:t>saint Thomas d’Aquin (vers 1225-1274)</a:t>
            </a:r>
          </a:p>
          <a:p>
            <a:pPr algn="just"/>
            <a:r>
              <a:rPr lang="fr-CA" sz="2400" b="1" dirty="0"/>
              <a:t>« Une théologie révélée de l’imaginaire religieux »</a:t>
            </a:r>
          </a:p>
          <a:p>
            <a:pPr algn="just"/>
            <a:endParaRPr lang="fr-CA" sz="1400" dirty="0"/>
          </a:p>
          <a:p>
            <a:pPr algn="just"/>
            <a:r>
              <a:rPr lang="fr-CA" sz="2400" dirty="0"/>
              <a:t> « la fatigue corporelle se relâche par le repos de l’âme », </a:t>
            </a:r>
          </a:p>
          <a:p>
            <a:pPr algn="just"/>
            <a:r>
              <a:rPr lang="fr-CA" sz="2400" dirty="0"/>
              <a:t>« le repos de l’âme, c’est le plaisir », « [une personne</a:t>
            </a:r>
          </a:p>
          <a:p>
            <a:pPr algn="just"/>
            <a:r>
              <a:rPr lang="fr-CA" sz="2400" dirty="0" err="1"/>
              <a:t>eutrapélienne</a:t>
            </a:r>
            <a:r>
              <a:rPr lang="fr-CA" sz="2400" dirty="0"/>
              <a:t> est] enjoué […] a le ‘retournement facile’,</a:t>
            </a:r>
          </a:p>
          <a:p>
            <a:pPr algn="just"/>
            <a:r>
              <a:rPr lang="fr-CA" sz="2400" dirty="0"/>
              <a:t>parce qu’il transforme facilement les paroles</a:t>
            </a:r>
          </a:p>
          <a:p>
            <a:pPr algn="just"/>
            <a:r>
              <a:rPr lang="fr-CA" sz="2400" dirty="0"/>
              <a:t>ou les actes en délassement ».</a:t>
            </a:r>
          </a:p>
          <a:p>
            <a:pPr algn="just"/>
            <a:endParaRPr lang="fr-CA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F4C09E5A-D05A-ED96-4113-C657171FC7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479555"/>
            <a:ext cx="1944216" cy="250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54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3461C8-4201-43B9-6B6E-5F335475DE04}"/>
              </a:ext>
            </a:extLst>
          </p:cNvPr>
          <p:cNvSpPr txBox="1"/>
          <p:nvPr/>
        </p:nvSpPr>
        <p:spPr>
          <a:xfrm>
            <a:off x="827584" y="476672"/>
            <a:ext cx="7128792" cy="37548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200" b="1" dirty="0"/>
              <a:t>sainte Thérèse de Jésus/Thérèse d’Avila (1515-1582)</a:t>
            </a:r>
          </a:p>
          <a:p>
            <a:r>
              <a:rPr lang="fr-CA" sz="2200" b="1" dirty="0"/>
              <a:t>« </a:t>
            </a:r>
            <a:r>
              <a:rPr lang="fr-CA" sz="2200" b="1" dirty="0" err="1"/>
              <a:t>Prégustation</a:t>
            </a:r>
            <a:r>
              <a:rPr lang="fr-CA" sz="2200" b="1" dirty="0"/>
              <a:t> céleste de l’éternel loisir »</a:t>
            </a:r>
          </a:p>
          <a:p>
            <a:endParaRPr lang="fr-CA" sz="2200" b="1" dirty="0"/>
          </a:p>
          <a:p>
            <a:pPr algn="just"/>
            <a:r>
              <a:rPr lang="fr-CA" sz="2200" dirty="0"/>
              <a:t>« mon âme comme un jardin », « la joie la plus vive », « son cœur s’est dilaté », « d’augmenter le parfum de ces petites fleurs de vertus », « d’augmenter sa gloire », « plus belles », [ces âmes] s’embrassent plus promptement du feu de l’amour divin », et « Je meurs de ne pas mourir ».</a:t>
            </a:r>
          </a:p>
          <a:p>
            <a:pPr algn="just"/>
            <a:endParaRPr lang="fr-CA" sz="2200" dirty="0"/>
          </a:p>
          <a:p>
            <a:pPr algn="just"/>
            <a:endParaRPr lang="fr-CA" dirty="0"/>
          </a:p>
        </p:txBody>
      </p:sp>
      <p:pic>
        <p:nvPicPr>
          <p:cNvPr id="5122" name="Picture 2" descr="undefined">
            <a:extLst>
              <a:ext uri="{FF2B5EF4-FFF2-40B4-BE49-F238E27FC236}">
                <a16:creationId xmlns:a16="http://schemas.microsoft.com/office/drawing/2014/main" id="{D5E33D86-3B3E-547E-0F71-AD3B46892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6635" y="3645024"/>
            <a:ext cx="2396952" cy="23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F808C210-885C-3036-1423-7D78D9223C3B}"/>
              </a:ext>
            </a:extLst>
          </p:cNvPr>
          <p:cNvSpPr txBox="1"/>
          <p:nvPr/>
        </p:nvSpPr>
        <p:spPr>
          <a:xfrm>
            <a:off x="878705" y="6388511"/>
            <a:ext cx="777686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de l’image : </a:t>
            </a:r>
            <a:r>
              <a:rPr lang="fr-CA" sz="1200" dirty="0" err="1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Teresabernini</a:t>
            </a:r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- Thérèse d'Avila — Wikipédia (wikipedia.org)</a:t>
            </a:r>
            <a:endParaRPr lang="fr-CA" sz="1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48979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3461C8-4201-43B9-6B6E-5F335475DE04}"/>
              </a:ext>
            </a:extLst>
          </p:cNvPr>
          <p:cNvSpPr txBox="1"/>
          <p:nvPr/>
        </p:nvSpPr>
        <p:spPr>
          <a:xfrm>
            <a:off x="827584" y="332656"/>
            <a:ext cx="7344816" cy="65094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2500" b="1" dirty="0"/>
              <a:t>saint Jean de la Croix</a:t>
            </a:r>
          </a:p>
          <a:p>
            <a:pPr algn="just"/>
            <a:r>
              <a:rPr lang="fr-CA" sz="2500" b="1" dirty="0"/>
              <a:t>« La nuit obscure, prélibation de l’éternel loisir »</a:t>
            </a:r>
          </a:p>
          <a:p>
            <a:pPr algn="just"/>
            <a:endParaRPr lang="fr-CA" sz="1400" dirty="0"/>
          </a:p>
          <a:p>
            <a:pPr algn="just"/>
            <a:r>
              <a:rPr lang="fr-CA" sz="2500" dirty="0"/>
              <a:t> « ô pré de verdure émaillé de fleurs », « répandant mille grâces », «  vêtus de sa beauté », « la musique silencieuse », « par une nuit profonde », « dans une nuit heureuse », « la solitude sonore », « jouissons de nous », « souffle de la brise », « nuit sereine » et « feu de l’amour s’enflamme dans l’esprit ».</a:t>
            </a:r>
          </a:p>
          <a:p>
            <a:pPr algn="just"/>
            <a:endParaRPr lang="fr-CA" sz="2500" dirty="0"/>
          </a:p>
          <a:p>
            <a:pPr algn="just"/>
            <a:endParaRPr lang="fr-CA" sz="2500" dirty="0"/>
          </a:p>
          <a:p>
            <a:pPr algn="just"/>
            <a:endParaRPr lang="fr-CA" sz="2500" dirty="0"/>
          </a:p>
          <a:p>
            <a:pPr algn="just"/>
            <a:endParaRPr lang="fr-CA" sz="2500" dirty="0"/>
          </a:p>
          <a:p>
            <a:pPr algn="just"/>
            <a:endParaRPr lang="fr-CA" sz="2500" dirty="0"/>
          </a:p>
          <a:p>
            <a:pPr algn="just"/>
            <a:endParaRPr lang="fr-CA" sz="1200" dirty="0"/>
          </a:p>
          <a:p>
            <a:pPr algn="just"/>
            <a:endParaRPr lang="fr-CA" sz="1200" dirty="0"/>
          </a:p>
          <a:p>
            <a:pPr algn="just"/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 de l’image : A San Juan de la Cruz (</a:t>
            </a:r>
            <a:r>
              <a:rPr lang="fr-CA" sz="1200" dirty="0" err="1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detalle</a:t>
            </a:r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- Jean de la Croix — Wikipédia (wikipedia.org)</a:t>
            </a:r>
            <a:endParaRPr lang="fr-CA" sz="1200" dirty="0">
              <a:solidFill>
                <a:schemeClr val="tx1">
                  <a:lumMod val="95000"/>
                </a:schemeClr>
              </a:solidFill>
            </a:endParaRPr>
          </a:p>
          <a:p>
            <a:pPr algn="just"/>
            <a:endParaRPr lang="fr-CA" dirty="0"/>
          </a:p>
        </p:txBody>
      </p:sp>
      <p:pic>
        <p:nvPicPr>
          <p:cNvPr id="6146" name="Picture 2" descr="undefined">
            <a:extLst>
              <a:ext uri="{FF2B5EF4-FFF2-40B4-BE49-F238E27FC236}">
                <a16:creationId xmlns:a16="http://schemas.microsoft.com/office/drawing/2014/main" id="{FE58F229-6123-80E4-D468-A3D67DA127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61048"/>
            <a:ext cx="1825870" cy="22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8357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3461C8-4201-43B9-6B6E-5F335475DE04}"/>
              </a:ext>
            </a:extLst>
          </p:cNvPr>
          <p:cNvSpPr txBox="1"/>
          <p:nvPr/>
        </p:nvSpPr>
        <p:spPr>
          <a:xfrm>
            <a:off x="843423" y="319222"/>
            <a:ext cx="7344816" cy="66325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2500" b="1" dirty="0"/>
              <a:t>Friedrich von Schiller (1759-1805)</a:t>
            </a:r>
          </a:p>
          <a:p>
            <a:pPr algn="just"/>
            <a:endParaRPr lang="fr-CA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/>
            <a:r>
              <a:rPr lang="fr-C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 l’homme ne doit que jouer avec </a:t>
            </a:r>
          </a:p>
          <a:p>
            <a:pPr algn="just"/>
            <a:r>
              <a:rPr lang="fr-C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beauté et il ne doit jouer qu’avec </a:t>
            </a:r>
          </a:p>
          <a:p>
            <a:pPr algn="just"/>
            <a:r>
              <a:rPr lang="fr-C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 beauté. Car, pour trancher d’un </a:t>
            </a:r>
          </a:p>
          <a:p>
            <a:pPr algn="just"/>
            <a:r>
              <a:rPr lang="fr-C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seul coup, l’homme ne joue que là </a:t>
            </a:r>
          </a:p>
          <a:p>
            <a:pPr algn="just"/>
            <a:r>
              <a:rPr lang="fr-C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où, dans la pleine acception de ce </a:t>
            </a:r>
          </a:p>
          <a:p>
            <a:pPr algn="just"/>
            <a:r>
              <a:rPr lang="fr-C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mot, il est homme, et il n’est tout </a:t>
            </a:r>
          </a:p>
          <a:p>
            <a:pPr algn="just"/>
            <a:r>
              <a:rPr lang="fr-C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à fait homme que là où il joue ». </a:t>
            </a:r>
          </a:p>
          <a:p>
            <a:pPr algn="just"/>
            <a:r>
              <a:rPr lang="fr-C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[…] La divinité aux traits de femme </a:t>
            </a:r>
          </a:p>
          <a:p>
            <a:pPr algn="just"/>
            <a:r>
              <a:rPr lang="fr-C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réclame notre adoration, cependant </a:t>
            </a:r>
          </a:p>
          <a:p>
            <a:pPr algn="just"/>
            <a:r>
              <a:rPr lang="fr-C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que la femme semblable à la divinité </a:t>
            </a:r>
          </a:p>
          <a:p>
            <a:pPr algn="just"/>
            <a:r>
              <a:rPr lang="fr-CA" sz="28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enflamme notre amour ». </a:t>
            </a:r>
          </a:p>
          <a:p>
            <a:pPr algn="just"/>
            <a:endParaRPr lang="fr-CA" sz="800" dirty="0"/>
          </a:p>
          <a:p>
            <a:pPr algn="just"/>
            <a:endParaRPr lang="fr-CA" sz="1200" dirty="0"/>
          </a:p>
          <a:p>
            <a:pPr algn="just"/>
            <a:endParaRPr lang="fr-CA" sz="1200" dirty="0"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just"/>
            <a:r>
              <a:rPr lang="fr-CA" sz="12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 de l’image : </a:t>
            </a:r>
            <a:r>
              <a:rPr lang="de-DE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Friedrich von Schiller — </a:t>
            </a:r>
            <a:r>
              <a:rPr lang="de-DE" sz="120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Wikipédia</a:t>
            </a:r>
            <a:r>
              <a:rPr lang="de-DE" sz="12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(wikipedia.org)</a:t>
            </a:r>
            <a:endParaRPr lang="fr-CA" sz="1200" dirty="0"/>
          </a:p>
          <a:p>
            <a:pPr algn="just"/>
            <a:endParaRPr lang="fr-CA" dirty="0"/>
          </a:p>
        </p:txBody>
      </p:sp>
      <p:pic>
        <p:nvPicPr>
          <p:cNvPr id="1026" name="Picture 2" descr="Description de cette image, également commentée ci-après">
            <a:extLst>
              <a:ext uri="{FF2B5EF4-FFF2-40B4-BE49-F238E27FC236}">
                <a16:creationId xmlns:a16="http://schemas.microsoft.com/office/drawing/2014/main" id="{69E4B570-8242-D02E-45F0-127460CBA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4510" y="3589348"/>
            <a:ext cx="1758578" cy="2505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1501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3461C8-4201-43B9-6B6E-5F335475DE04}"/>
              </a:ext>
            </a:extLst>
          </p:cNvPr>
          <p:cNvSpPr txBox="1"/>
          <p:nvPr/>
        </p:nvSpPr>
        <p:spPr>
          <a:xfrm>
            <a:off x="791580" y="476672"/>
            <a:ext cx="7344816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2000" b="1" dirty="0"/>
              <a:t>saint Alphonse Rodriguez</a:t>
            </a:r>
          </a:p>
          <a:p>
            <a:r>
              <a:rPr lang="fr-CA" sz="2000" b="1" dirty="0"/>
              <a:t>« Les créateurs jouant dans leur univers céleste »</a:t>
            </a:r>
          </a:p>
          <a:p>
            <a:endParaRPr lang="fr-CA" sz="2000" b="1" dirty="0"/>
          </a:p>
          <a:p>
            <a:pPr algn="just"/>
            <a:r>
              <a:rPr lang="fr-CA" sz="2000" dirty="0"/>
              <a:t>« [l’âme] se délectent dans les odeurs des fleurs, des roses et des innombrables plantes odoriférantes », « Dieu[.e] joue pour ainsi dire avec [l’]âme […] comme une mère avec son fils », « [Dieu.[e] joue avec cette âme bien-aimée et l’âme avec son Dieu.[e] qu’elle aime sincèrement », </a:t>
            </a:r>
            <a:r>
              <a:rPr lang="fr-CA" sz="2000" i="1" dirty="0"/>
              <a:t>au jeu de qui perd gagne </a:t>
            </a:r>
            <a:r>
              <a:rPr lang="fr-CA" sz="2000" dirty="0"/>
              <a:t>», « lorsque l’âme se perd, c’est-à-dire n’est plus à elle, mais à Dieu[e], Dieu.[e] gagne l’âme son reste, qui est elle-même ».</a:t>
            </a:r>
            <a:endParaRPr lang="fr-CA" dirty="0"/>
          </a:p>
        </p:txBody>
      </p:sp>
      <p:pic>
        <p:nvPicPr>
          <p:cNvPr id="7170" name="Picture 2" descr="Image illustrative de l’article Alphonse Rodríguez">
            <a:extLst>
              <a:ext uri="{FF2B5EF4-FFF2-40B4-BE49-F238E27FC236}">
                <a16:creationId xmlns:a16="http://schemas.microsoft.com/office/drawing/2014/main" id="{1C10168D-61BD-BF60-891B-C6C42ACCD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75351"/>
            <a:ext cx="2016225" cy="24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EC9167F6-76A4-D57F-109B-349589FE0C0A}"/>
              </a:ext>
            </a:extLst>
          </p:cNvPr>
          <p:cNvSpPr txBox="1"/>
          <p:nvPr/>
        </p:nvSpPr>
        <p:spPr>
          <a:xfrm>
            <a:off x="899592" y="6455083"/>
            <a:ext cx="712879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de l’image : Alphonse </a:t>
            </a:r>
            <a:r>
              <a:rPr lang="fr-CA" sz="1200" dirty="0" err="1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Rodríguez</a:t>
            </a:r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— Wikipédia (wikipedia.org)</a:t>
            </a:r>
            <a:endParaRPr lang="fr-CA" sz="1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107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3461C8-4201-43B9-6B6E-5F335475DE04}"/>
              </a:ext>
            </a:extLst>
          </p:cNvPr>
          <p:cNvSpPr txBox="1"/>
          <p:nvPr/>
        </p:nvSpPr>
        <p:spPr>
          <a:xfrm>
            <a:off x="813062" y="387061"/>
            <a:ext cx="7679196" cy="28931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2400" b="1" dirty="0"/>
              <a:t>saint  François de Sales</a:t>
            </a:r>
          </a:p>
          <a:p>
            <a:pPr algn="just"/>
            <a:r>
              <a:rPr lang="fr-CA" sz="2400" dirty="0"/>
              <a:t>« Un noble saint au grand cœur »</a:t>
            </a:r>
          </a:p>
          <a:p>
            <a:pPr algn="just"/>
            <a:endParaRPr lang="fr-CA" sz="1400" dirty="0"/>
          </a:p>
          <a:p>
            <a:pPr algn="just"/>
            <a:r>
              <a:rPr lang="fr-CA" sz="2400" dirty="0"/>
              <a:t>« un petit bouquet de dévotion », « les grands feux qui s’enflamment au vent », « pour jouer et danser loisiblement, il faut que ce soit par récréation et non par affection », « [les jeux] si l’on emploie trop de temps, ce n’est plus récréation, c’est occupation ». </a:t>
            </a:r>
            <a:endParaRPr lang="fr-CA" dirty="0"/>
          </a:p>
        </p:txBody>
      </p:sp>
      <p:pic>
        <p:nvPicPr>
          <p:cNvPr id="1026" name="Picture 2" descr="Image illustrative de l’article François de Sales">
            <a:extLst>
              <a:ext uri="{FF2B5EF4-FFF2-40B4-BE49-F238E27FC236}">
                <a16:creationId xmlns:a16="http://schemas.microsoft.com/office/drawing/2014/main" id="{C08AD207-BBB2-4659-2076-6A64378D26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7" y="3447551"/>
            <a:ext cx="1975510" cy="237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92860247-A50E-E763-B6A1-6FCBF113804D}"/>
              </a:ext>
            </a:extLst>
          </p:cNvPr>
          <p:cNvSpPr txBox="1"/>
          <p:nvPr/>
        </p:nvSpPr>
        <p:spPr>
          <a:xfrm>
            <a:off x="755576" y="6042483"/>
            <a:ext cx="798930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de l’image : Château de Bussy-Rabutin - Saint François de Sales, évêque de Genève (bgw19 0375) (</a:t>
            </a:r>
            <a:r>
              <a:rPr lang="fr-CA" sz="1200" dirty="0" err="1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cropped</a:t>
            </a:r>
            <a:r>
              <a:rPr lang="fr-CA" sz="1200" dirty="0">
                <a:solidFill>
                  <a:schemeClr val="tx1">
                    <a:lumMod val="95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) - François de Sales — Wikipédia (wikipedia.org)</a:t>
            </a:r>
            <a:endParaRPr lang="fr-CA" sz="12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9853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3461C8-4201-43B9-6B6E-5F335475DE04}"/>
              </a:ext>
            </a:extLst>
          </p:cNvPr>
          <p:cNvSpPr txBox="1"/>
          <p:nvPr/>
        </p:nvSpPr>
        <p:spPr>
          <a:xfrm>
            <a:off x="583285" y="598920"/>
            <a:ext cx="7581528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CA" sz="2400" b="1" dirty="0"/>
              <a:t>saint Thérèse de l’Enfant-Jésus et de la Saint-Face</a:t>
            </a:r>
          </a:p>
          <a:p>
            <a:pPr algn="just"/>
            <a:r>
              <a:rPr lang="fr-CA" sz="2400" b="1" dirty="0"/>
              <a:t>Thérèse de Lisieux</a:t>
            </a:r>
          </a:p>
          <a:p>
            <a:pPr algn="just"/>
            <a:r>
              <a:rPr lang="fr-CA" sz="2400" b="1" dirty="0"/>
              <a:t>« La </a:t>
            </a:r>
            <a:r>
              <a:rPr lang="fr-CA" sz="2400" b="1" i="1" dirty="0"/>
              <a:t>petite voie</a:t>
            </a:r>
            <a:r>
              <a:rPr lang="fr-CA" sz="2400" b="1" dirty="0"/>
              <a:t> comme expérience spirituelle »</a:t>
            </a:r>
          </a:p>
          <a:p>
            <a:pPr algn="just"/>
            <a:endParaRPr lang="fr-CA" sz="1400" dirty="0"/>
          </a:p>
          <a:p>
            <a:pPr algn="just"/>
            <a:r>
              <a:rPr lang="fr-CA" sz="2400" dirty="0"/>
              <a:t>« je m’étais offerte à l’Enfant-Jésus pour être son jouet », « je voulais amuser le petit Jésus, le faire plaisir », « faire pousser sa petite fleur, il la trouvait sans doute assez arrosée », «  son sourire », « ce doux soleil loin de flétrir la petite fleur la fait pousser merveilleusement ». </a:t>
            </a:r>
          </a:p>
          <a:p>
            <a:pPr algn="just"/>
            <a:endParaRPr lang="fr-CA" sz="2400" dirty="0"/>
          </a:p>
          <a:p>
            <a:pPr algn="just"/>
            <a:endParaRPr lang="fr-CA" sz="2400" dirty="0"/>
          </a:p>
          <a:p>
            <a:pPr algn="just"/>
            <a:endParaRPr lang="fr-CA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F013998-C229-FFFA-E005-AC6331ECC5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020389"/>
            <a:ext cx="1986767" cy="2395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EBFEE04-AD0F-7433-E7D4-C84385B34CC8}"/>
              </a:ext>
            </a:extLst>
          </p:cNvPr>
          <p:cNvSpPr txBox="1"/>
          <p:nvPr/>
        </p:nvSpPr>
        <p:spPr>
          <a:xfrm>
            <a:off x="611560" y="6422104"/>
            <a:ext cx="6390456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sz="105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de l’image : Thérèse of Lisieux - </a:t>
            </a:r>
            <a:r>
              <a:rPr lang="fr-CA" sz="1050" dirty="0" err="1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Wikipedia</a:t>
            </a:r>
            <a:endParaRPr lang="fr-CA" sz="1050" dirty="0"/>
          </a:p>
        </p:txBody>
      </p:sp>
    </p:spTree>
    <p:extLst>
      <p:ext uri="{BB962C8B-B14F-4D97-AF65-F5344CB8AC3E}">
        <p14:creationId xmlns:p14="http://schemas.microsoft.com/office/powerpoint/2010/main" val="432652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539552" y="692696"/>
            <a:ext cx="8229600" cy="5688632"/>
          </a:xfrm>
        </p:spPr>
        <p:txBody>
          <a:bodyPr>
            <a:noAutofit/>
          </a:bodyPr>
          <a:lstStyle/>
          <a:p>
            <a:br>
              <a:rPr lang="fr-CA" sz="2400" i="1" dirty="0">
                <a:solidFill>
                  <a:schemeClr val="tx1"/>
                </a:solidFill>
              </a:rPr>
            </a:br>
            <a:br>
              <a:rPr lang="fr-CA" sz="2400" i="1" dirty="0">
                <a:solidFill>
                  <a:schemeClr val="tx1"/>
                </a:solidFill>
              </a:rPr>
            </a:br>
            <a:br>
              <a:rPr lang="fr-CA" sz="2400" i="1" dirty="0">
                <a:solidFill>
                  <a:schemeClr val="tx1"/>
                </a:solidFill>
              </a:rPr>
            </a:br>
            <a:br>
              <a:rPr lang="fr-CA" sz="2400" i="1" dirty="0">
                <a:solidFill>
                  <a:schemeClr val="tx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400" dirty="0">
                <a:solidFill>
                  <a:schemeClr val="bg1"/>
                </a:solidFill>
              </a:rPr>
            </a:br>
            <a:br>
              <a:rPr lang="fr-CA" sz="2800" dirty="0">
                <a:solidFill>
                  <a:schemeClr val="bg1"/>
                </a:solidFill>
              </a:rPr>
            </a:br>
            <a:endParaRPr lang="fr-CA" sz="2800" dirty="0">
              <a:solidFill>
                <a:schemeClr val="bg1"/>
              </a:solidFill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93D61B51-34AA-9E9E-FB39-9708275E0DB1}"/>
              </a:ext>
            </a:extLst>
          </p:cNvPr>
          <p:cNvSpPr txBox="1"/>
          <p:nvPr/>
        </p:nvSpPr>
        <p:spPr>
          <a:xfrm>
            <a:off x="683568" y="506282"/>
            <a:ext cx="7560840" cy="5878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fr-CA" sz="2800" i="1" dirty="0">
              <a:solidFill>
                <a:schemeClr val="tx1"/>
              </a:solidFill>
            </a:endParaRPr>
          </a:p>
          <a:p>
            <a:pPr algn="ctr"/>
            <a:endParaRPr lang="fr-CA" sz="2800" i="1" dirty="0"/>
          </a:p>
          <a:p>
            <a:pPr algn="ctr"/>
            <a:endParaRPr lang="fr-CA" sz="2800" i="1" dirty="0">
              <a:solidFill>
                <a:schemeClr val="tx1"/>
              </a:solidFill>
            </a:endParaRPr>
          </a:p>
          <a:p>
            <a:pPr algn="ctr"/>
            <a:endParaRPr lang="fr-CA" sz="2800" i="1" dirty="0">
              <a:solidFill>
                <a:schemeClr val="tx1"/>
              </a:solidFill>
            </a:endParaRPr>
          </a:p>
          <a:p>
            <a:pPr algn="ctr"/>
            <a:endParaRPr lang="fr-CA" sz="2800" i="1" dirty="0"/>
          </a:p>
          <a:p>
            <a:pPr algn="ctr"/>
            <a:r>
              <a:rPr lang="fr-CA" sz="2800" i="1" dirty="0">
                <a:solidFill>
                  <a:schemeClr val="tx1"/>
                </a:solidFill>
              </a:rPr>
              <a:t>« La fonction essentielle de l’univers, </a:t>
            </a:r>
          </a:p>
          <a:p>
            <a:pPr algn="ctr"/>
            <a:r>
              <a:rPr lang="fr-CA" sz="2800" i="1" dirty="0">
                <a:solidFill>
                  <a:schemeClr val="tx1"/>
                </a:solidFill>
              </a:rPr>
              <a:t>qui est une machine à faire des dieux ».</a:t>
            </a:r>
          </a:p>
          <a:p>
            <a:pPr algn="ctr"/>
            <a:endParaRPr lang="fr-CA" sz="2800" i="1" dirty="0"/>
          </a:p>
          <a:p>
            <a:pPr algn="r"/>
            <a:r>
              <a:rPr lang="fr-CA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fr-C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Henri Bergson (1859-1941)</a:t>
            </a:r>
          </a:p>
          <a:p>
            <a:pPr algn="r"/>
            <a:r>
              <a:rPr lang="fr-CA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 deux sources de la morale et de la religion (1932/1958)</a:t>
            </a:r>
            <a:endParaRPr lang="fr-CA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fr-CA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br>
              <a:rPr lang="fr-CA" sz="2800" i="1" dirty="0">
                <a:solidFill>
                  <a:schemeClr val="tx1"/>
                </a:solidFill>
              </a:rPr>
            </a:br>
            <a:br>
              <a:rPr lang="fr-CA" sz="2800" i="1" dirty="0">
                <a:solidFill>
                  <a:schemeClr val="tx1"/>
                </a:solidFill>
              </a:rPr>
            </a:br>
            <a:endParaRPr lang="fr-CA" sz="2800" dirty="0"/>
          </a:p>
        </p:txBody>
      </p:sp>
    </p:spTree>
    <p:extLst>
      <p:ext uri="{BB962C8B-B14F-4D97-AF65-F5344CB8AC3E}">
        <p14:creationId xmlns:p14="http://schemas.microsoft.com/office/powerpoint/2010/main" val="31968121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for La spiritualité du week-end.">
            <a:extLst>
              <a:ext uri="{FF2B5EF4-FFF2-40B4-BE49-F238E27FC236}">
                <a16:creationId xmlns:a16="http://schemas.microsoft.com/office/drawing/2014/main" id="{E8188EC7-000A-CED0-EC0B-4E6CBC8330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556792"/>
            <a:ext cx="2596828" cy="3980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CAC03E6C-AF36-6EE1-3741-DE4FA48E947C}"/>
              </a:ext>
            </a:extLst>
          </p:cNvPr>
          <p:cNvSpPr txBox="1"/>
          <p:nvPr/>
        </p:nvSpPr>
        <p:spPr>
          <a:xfrm>
            <a:off x="422030" y="6237312"/>
            <a:ext cx="83264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CA" dirty="0"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 : La spiritualité du week-end. (pilgrimreaderbooks.com)</a:t>
            </a:r>
            <a:endParaRPr lang="fr-C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3469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67544" y="3212976"/>
            <a:ext cx="8589640" cy="1080120"/>
          </a:xfrm>
        </p:spPr>
        <p:txBody>
          <a:bodyPr>
            <a:normAutofit fontScale="90000"/>
          </a:bodyPr>
          <a:lstStyle/>
          <a:p>
            <a:pPr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r>
              <a:rPr lang="fr-CA" sz="3200" dirty="0">
                <a:hlinkClick r:id="rId2"/>
              </a:rPr>
              <a:t> </a:t>
            </a:r>
            <a:br>
              <a:rPr lang="fr-CA" sz="3200" dirty="0">
                <a:hlinkClick r:id="rId2"/>
              </a:rPr>
            </a:br>
            <a:br>
              <a:rPr lang="fr-CA" sz="3200" dirty="0">
                <a:hlinkClick r:id="rId2"/>
              </a:rPr>
            </a:br>
            <a:br>
              <a:rPr lang="fr-CA" sz="3200" dirty="0">
                <a:hlinkClick r:id="rId2"/>
              </a:rPr>
            </a:br>
            <a:br>
              <a:rPr lang="fr-CA" sz="3200" dirty="0">
                <a:hlinkClick r:id="rId2"/>
              </a:rPr>
            </a:br>
            <a:br>
              <a:rPr lang="fr-CA" sz="1100" cap="none" dirty="0"/>
            </a:br>
            <a:br>
              <a:rPr lang="fr-CA" sz="3600" cap="none" dirty="0">
                <a:solidFill>
                  <a:schemeClr val="tx1"/>
                </a:solidFill>
              </a:rPr>
            </a:br>
            <a:r>
              <a:rPr lang="fr-CA" sz="4400" cap="none" dirty="0">
                <a:solidFill>
                  <a:schemeClr val="tx1"/>
                </a:solidFill>
              </a:rPr>
              <a:t> </a:t>
            </a:r>
            <a:br>
              <a:rPr lang="fr-CA" sz="4400" cap="none" dirty="0">
                <a:solidFill>
                  <a:schemeClr val="tx1"/>
                </a:solidFill>
              </a:rPr>
            </a:br>
            <a:br>
              <a:rPr lang="fr-CA" sz="4400" cap="none" dirty="0">
                <a:solidFill>
                  <a:schemeClr val="tx1"/>
                </a:solidFill>
              </a:rPr>
            </a:br>
            <a:br>
              <a:rPr lang="fr-CA" sz="4400" cap="none" dirty="0">
                <a:solidFill>
                  <a:schemeClr val="tx1"/>
                </a:solidFill>
              </a:rPr>
            </a:br>
            <a:br>
              <a:rPr lang="fr-CA" sz="4400" cap="none" dirty="0">
                <a:solidFill>
                  <a:schemeClr val="tx1"/>
                </a:solidFill>
              </a:rPr>
            </a:br>
            <a:br>
              <a:rPr lang="fr-CA" sz="4400" cap="none" dirty="0">
                <a:solidFill>
                  <a:schemeClr val="tx1"/>
                </a:solidFill>
              </a:rPr>
            </a:br>
            <a:br>
              <a:rPr lang="fr-CA" sz="4400" cap="none" dirty="0">
                <a:solidFill>
                  <a:schemeClr val="tx1"/>
                </a:solidFill>
              </a:rPr>
            </a:br>
            <a:br>
              <a:rPr lang="fr-CA" sz="4400" cap="none" dirty="0">
                <a:solidFill>
                  <a:schemeClr val="tx1"/>
                </a:solidFill>
              </a:rPr>
            </a:br>
            <a:r>
              <a:rPr lang="fr-CA" sz="4400" cap="none" dirty="0">
                <a:solidFill>
                  <a:schemeClr val="tx1"/>
                </a:solidFill>
              </a:rPr>
              <a:t>Merci de votre </a:t>
            </a:r>
            <a:br>
              <a:rPr lang="fr-CA" sz="4400" cap="none" dirty="0">
                <a:solidFill>
                  <a:schemeClr val="tx1"/>
                </a:solidFill>
              </a:rPr>
            </a:br>
            <a:r>
              <a:rPr lang="fr-CA" sz="4400" cap="none" dirty="0">
                <a:solidFill>
                  <a:schemeClr val="tx1"/>
                </a:solidFill>
              </a:rPr>
              <a:t>attention et </a:t>
            </a:r>
            <a:br>
              <a:rPr lang="fr-CA" sz="4400" cap="none" dirty="0">
                <a:solidFill>
                  <a:schemeClr val="tx1"/>
                </a:solidFill>
              </a:rPr>
            </a:br>
            <a:r>
              <a:rPr lang="fr-CA" sz="4400" cap="none" dirty="0">
                <a:solidFill>
                  <a:schemeClr val="tx1"/>
                </a:solidFill>
              </a:rPr>
              <a:t>votre réceptivité !</a:t>
            </a:r>
            <a:br>
              <a:rPr lang="fr-CA" sz="4400" cap="none" dirty="0">
                <a:solidFill>
                  <a:schemeClr val="tx1"/>
                </a:solidFill>
              </a:rPr>
            </a:br>
            <a:br>
              <a:rPr lang="fr-CA" sz="4400" cap="none" dirty="0">
                <a:solidFill>
                  <a:schemeClr val="tx1"/>
                </a:solidFill>
              </a:rPr>
            </a:br>
            <a:br>
              <a:rPr lang="fr-CA" sz="16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</a:br>
            <a:r>
              <a:rPr lang="fr-CA" sz="4400" b="0" i="0" dirty="0">
                <a:solidFill>
                  <a:srgbClr val="202124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</a:rPr>
              <a:t>😊 😊 😊</a:t>
            </a:r>
            <a:endParaRPr lang="fr-CA" sz="4400" dirty="0">
              <a:solidFill>
                <a:schemeClr val="tx1"/>
              </a:solidFill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F721D58-42B1-84B0-D384-55863F1698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988840"/>
            <a:ext cx="2304256" cy="3307868"/>
          </a:xfrm>
          <a:prstGeom prst="rect">
            <a:avLst/>
          </a:prstGeom>
          <a:noFill/>
        </p:spPr>
      </p:pic>
      <p:sp>
        <p:nvSpPr>
          <p:cNvPr id="6" name="Titre 5">
            <a:extLst>
              <a:ext uri="{FF2B5EF4-FFF2-40B4-BE49-F238E27FC236}">
                <a16:creationId xmlns:a16="http://schemas.microsoft.com/office/drawing/2014/main" id="{F4ABB4F2-8826-D619-67CF-01BCEEFEEA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flipV="1">
            <a:off x="395536" y="5517232"/>
            <a:ext cx="8256094" cy="1512168"/>
          </a:xfrm>
        </p:spPr>
        <p:txBody>
          <a:bodyPr/>
          <a:lstStyle/>
          <a:p>
            <a:endParaRPr lang="fr-CA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4651878"/>
            <a:ext cx="8229600" cy="1800200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8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r>
              <a:rPr lang="fr-CA" sz="2700" cap="none" dirty="0">
                <a:solidFill>
                  <a:schemeClr val="tx1"/>
                </a:solidFill>
              </a:rPr>
              <a:t>John R. Kelly</a:t>
            </a:r>
            <a:br>
              <a:rPr lang="fr-CA" sz="2700" cap="none" dirty="0">
                <a:solidFill>
                  <a:schemeClr val="tx1"/>
                </a:solidFill>
              </a:rPr>
            </a:br>
            <a:r>
              <a:rPr lang="fr-CA" sz="1800" b="0" cap="none" dirty="0">
                <a:solidFill>
                  <a:schemeClr val="tx1"/>
                </a:solidFill>
              </a:rPr>
              <a:t>Professeur émérite</a:t>
            </a:r>
            <a:br>
              <a:rPr lang="fr-CA" sz="1800" b="0" cap="none" dirty="0">
                <a:solidFill>
                  <a:schemeClr val="tx1"/>
                </a:solidFill>
              </a:rPr>
            </a:br>
            <a:r>
              <a:rPr lang="fr-CA" sz="1800" b="0" cap="none" dirty="0">
                <a:solidFill>
                  <a:schemeClr val="tx1"/>
                </a:solidFill>
              </a:rPr>
              <a:t>Université d’Illinois à Urbana-Champaign</a:t>
            </a:r>
            <a:br>
              <a:rPr lang="fr-CA" sz="1800" b="0" cap="none" dirty="0">
                <a:solidFill>
                  <a:schemeClr val="tx1"/>
                </a:solidFill>
              </a:rPr>
            </a:br>
            <a:r>
              <a:rPr lang="fr-CA" sz="1800" b="0" cap="none" dirty="0">
                <a:solidFill>
                  <a:schemeClr val="tx1"/>
                </a:solidFill>
              </a:rPr>
              <a:t>Il a trois maîtrises (Université de Yale (1954, théologie), Université de la Caroline du Sud (1965, théologie éthique) et l’Université d’Oregon (1971, sociologie). </a:t>
            </a:r>
            <a:br>
              <a:rPr lang="fr-CA" sz="1800" b="0" cap="none" dirty="0">
                <a:solidFill>
                  <a:schemeClr val="tx1"/>
                </a:solidFill>
              </a:rPr>
            </a:br>
            <a:r>
              <a:rPr lang="fr-CA" sz="1800" b="0" cap="none" dirty="0">
                <a:solidFill>
                  <a:schemeClr val="tx1"/>
                </a:solidFill>
              </a:rPr>
              <a:t>Doctorat en sociologie de l’Université d’Oregon (1972)</a:t>
            </a:r>
            <a:endParaRPr lang="fr-CA" sz="1800" b="0" dirty="0">
              <a:solidFill>
                <a:schemeClr val="tx1"/>
              </a:solidFill>
            </a:endParaRPr>
          </a:p>
        </p:txBody>
      </p:sp>
      <p:pic>
        <p:nvPicPr>
          <p:cNvPr id="1026" name="Picture 2" descr="John R. Kelly">
            <a:extLst>
              <a:ext uri="{FF2B5EF4-FFF2-40B4-BE49-F238E27FC236}">
                <a16:creationId xmlns:a16="http://schemas.microsoft.com/office/drawing/2014/main" id="{ACBFFB17-99CB-836C-7EE0-D21BCD5172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063636"/>
            <a:ext cx="3672408" cy="275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053A8F7-2DF5-A86E-46D5-CC9E10EB7A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084310"/>
            <a:ext cx="2287256" cy="3567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015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25489DE-E32F-7FDA-BC5B-52A18DEEA9A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692696"/>
            <a:ext cx="5833872" cy="5755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7467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E91F70B-C24A-0F16-449E-44C27E20CB1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016" y="1116879"/>
            <a:ext cx="5839968" cy="48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931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5FEEB33-8ADC-9FE0-0669-902EB5E75F9C}"/>
              </a:ext>
            </a:extLst>
          </p:cNvPr>
          <p:cNvSpPr txBox="1"/>
          <p:nvPr/>
        </p:nvSpPr>
        <p:spPr>
          <a:xfrm>
            <a:off x="1187624" y="620688"/>
            <a:ext cx="6624736" cy="59708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fr-CA" sz="2000" b="0" i="1" u="none" strike="noStrike" baseline="0" dirty="0">
                <a:latin typeface="Times New Roman" panose="02020603050405020304" pitchFamily="18" charset="0"/>
              </a:rPr>
              <a:t>Enquête d’inspiration </a:t>
            </a:r>
            <a:r>
              <a:rPr lang="fr-CA" sz="2000" b="0" i="1" u="none" strike="noStrike" baseline="0" dirty="0" err="1">
                <a:latin typeface="Times New Roman" panose="02020603050405020304" pitchFamily="18" charset="0"/>
              </a:rPr>
              <a:t>phéménologique</a:t>
            </a:r>
            <a:r>
              <a:rPr lang="fr-CA" sz="2000" b="0" i="1" u="none" strike="noStrike" baseline="0" dirty="0">
                <a:latin typeface="Times New Roman" panose="02020603050405020304" pitchFamily="18" charset="0"/>
              </a:rPr>
              <a:t> - Activités de loisir</a:t>
            </a:r>
          </a:p>
          <a:p>
            <a:pPr algn="ctr"/>
            <a:r>
              <a:rPr lang="fr-CA" sz="2000" i="1" dirty="0">
                <a:latin typeface="Times New Roman" panose="02020603050405020304" pitchFamily="18" charset="0"/>
              </a:rPr>
              <a:t>Thèse doctorale soutenue en 2000</a:t>
            </a:r>
            <a:endParaRPr lang="fr-CA" sz="2000" b="0" i="1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fr-CA" sz="1800" b="0" i="0" u="none" strike="noStrike" baseline="0" dirty="0">
              <a:latin typeface="Times New Roman" panose="02020603050405020304" pitchFamily="18" charset="0"/>
            </a:endParaRP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La danse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Le scoutisme (adulte éducateur)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Le loisir familial et le plein air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Le ski de fond, course à pied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Le loisir familial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Loisir familial, bénévolat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L'alpinisme et le plein air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Le plein air et la survie en forêt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Le scoutisme (adulte éducateur)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Le hockey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Le golf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Le scoutisme (adulte éducateur)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Jardinage, gîte du passant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La musique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L'écriture et les jeux de cartes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Les jeux de hasard</a:t>
            </a:r>
          </a:p>
          <a:p>
            <a:pPr algn="l">
              <a:tabLst>
                <a:tab pos="265113" algn="l"/>
              </a:tabLst>
            </a:pP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•	Mouvement social et lecture</a:t>
            </a:r>
          </a:p>
          <a:p>
            <a:pPr algn="l"/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41056604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DE1F5728-83C6-440F-DAF8-F89A2A491346}"/>
              </a:ext>
            </a:extLst>
          </p:cNvPr>
          <p:cNvSpPr txBox="1"/>
          <p:nvPr/>
        </p:nvSpPr>
        <p:spPr>
          <a:xfrm>
            <a:off x="1017948" y="620688"/>
            <a:ext cx="7344816" cy="6432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0" i="1" u="none" strike="noStrike" baseline="0" dirty="0">
                <a:latin typeface="Times New Roman" panose="02020603050405020304" pitchFamily="18" charset="0"/>
              </a:rPr>
              <a:t>Enquête d’inspiration </a:t>
            </a:r>
            <a:r>
              <a:rPr lang="fr-CA" sz="1800" b="0" i="1" u="none" strike="noStrike" baseline="0" dirty="0" err="1">
                <a:latin typeface="Times New Roman" panose="02020603050405020304" pitchFamily="18" charset="0"/>
              </a:rPr>
              <a:t>phéménologique</a:t>
            </a:r>
            <a:r>
              <a:rPr lang="fr-CA" sz="1800" b="0" i="1" u="none" strike="noStrike" baseline="0" dirty="0">
                <a:latin typeface="Times New Roman" panose="02020603050405020304" pitchFamily="18" charset="0"/>
              </a:rPr>
              <a:t> – Motivations psycho-sociales </a:t>
            </a:r>
          </a:p>
          <a:p>
            <a:pPr algn="ctr"/>
            <a:r>
              <a:rPr lang="fr-CA" sz="1800" b="0" i="1" u="none" strike="noStrike" baseline="0" dirty="0">
                <a:latin typeface="Times New Roman" panose="02020603050405020304" pitchFamily="18" charset="0"/>
              </a:rPr>
              <a:t>Th</a:t>
            </a:r>
            <a:r>
              <a:rPr lang="fr-CA" sz="1800" i="1" dirty="0">
                <a:latin typeface="Times New Roman" panose="02020603050405020304" pitchFamily="18" charset="0"/>
              </a:rPr>
              <a:t>èse doctorale soutenue en 2000</a:t>
            </a:r>
          </a:p>
          <a:p>
            <a:pPr algn="ctr"/>
            <a:endParaRPr lang="fr-CA" i="1" dirty="0">
              <a:latin typeface="Times New Roman" panose="02020603050405020304" pitchFamily="18" charset="0"/>
            </a:endParaRPr>
          </a:p>
          <a:p>
            <a:pPr>
              <a:tabLst>
                <a:tab pos="265113" algn="l"/>
              </a:tabLst>
            </a:pPr>
            <a:r>
              <a:rPr lang="fr-CA" sz="1800" i="1" dirty="0">
                <a:latin typeface="Times New Roman" panose="02020603050405020304" pitchFamily="18" charset="0"/>
              </a:rPr>
              <a:t>•	</a:t>
            </a:r>
            <a:r>
              <a:rPr lang="fr-CA" sz="1800" dirty="0">
                <a:latin typeface="Times New Roman" panose="02020603050405020304" pitchFamily="18" charset="0"/>
              </a:rPr>
              <a:t>se détendre et se reposer</a:t>
            </a:r>
          </a:p>
          <a:p>
            <a:pPr>
              <a:tabLst>
                <a:tab pos="265113" algn="l"/>
              </a:tabLst>
            </a:pPr>
            <a:r>
              <a:rPr lang="fr-CA" dirty="0">
                <a:latin typeface="Times New Roman" panose="02020603050405020304" pitchFamily="18" charset="0"/>
              </a:rPr>
              <a:t>•	se changer les idées</a:t>
            </a:r>
          </a:p>
          <a:p>
            <a:pPr>
              <a:tabLst>
                <a:tab pos="265113" algn="l"/>
              </a:tabLst>
            </a:pPr>
            <a:r>
              <a:rPr lang="fr-CA" dirty="0">
                <a:latin typeface="Times New Roman" panose="02020603050405020304" pitchFamily="18" charset="0"/>
              </a:rPr>
              <a:t>•	se mettre en forme</a:t>
            </a:r>
          </a:p>
          <a:p>
            <a:pPr>
              <a:tabLst>
                <a:tab pos="265113" algn="l"/>
              </a:tabLst>
            </a:pPr>
            <a:r>
              <a:rPr lang="fr-CA" sz="1800" dirty="0">
                <a:latin typeface="Times New Roman" panose="02020603050405020304" pitchFamily="18" charset="0"/>
              </a:rPr>
              <a:t>•	se connaître davantage</a:t>
            </a:r>
          </a:p>
          <a:p>
            <a:pPr>
              <a:tabLst>
                <a:tab pos="265113" algn="l"/>
              </a:tabLst>
            </a:pPr>
            <a:r>
              <a:rPr lang="fr-CA" dirty="0">
                <a:latin typeface="Times New Roman" panose="02020603050405020304" pitchFamily="18" charset="0"/>
              </a:rPr>
              <a:t>•	le goût de l’aventure</a:t>
            </a:r>
          </a:p>
          <a:p>
            <a:pPr>
              <a:tabLst>
                <a:tab pos="265113" algn="l"/>
              </a:tabLst>
            </a:pPr>
            <a:r>
              <a:rPr lang="fr-CA" dirty="0">
                <a:latin typeface="Times New Roman" panose="02020603050405020304" pitchFamily="18" charset="0"/>
              </a:rPr>
              <a:t>•	la nature comme lieu privilégié de l’expérience du loisir</a:t>
            </a:r>
          </a:p>
          <a:p>
            <a:pPr>
              <a:tabLst>
                <a:tab pos="265113" algn="l"/>
              </a:tabLst>
            </a:pPr>
            <a:r>
              <a:rPr lang="fr-CA" sz="1800" dirty="0">
                <a:latin typeface="Times New Roman" panose="02020603050405020304" pitchFamily="18" charset="0"/>
              </a:rPr>
              <a:t>•	le plaisir</a:t>
            </a:r>
          </a:p>
          <a:p>
            <a:pPr>
              <a:tabLst>
                <a:tab pos="265113" algn="l"/>
              </a:tabLst>
            </a:pPr>
            <a:r>
              <a:rPr lang="fr-CA" dirty="0">
                <a:latin typeface="Times New Roman" panose="02020603050405020304" pitchFamily="18" charset="0"/>
              </a:rPr>
              <a:t>•	le dépassement de soi</a:t>
            </a:r>
          </a:p>
          <a:p>
            <a:pPr>
              <a:tabLst>
                <a:tab pos="265113" algn="l"/>
              </a:tabLst>
            </a:pPr>
            <a:r>
              <a:rPr lang="fr-CA" sz="1800" dirty="0">
                <a:latin typeface="Times New Roman" panose="02020603050405020304" pitchFamily="18" charset="0"/>
              </a:rPr>
              <a:t>•	l’anti-valeur de l’expérience symbolique de la mort</a:t>
            </a:r>
          </a:p>
          <a:p>
            <a:pPr>
              <a:tabLst>
                <a:tab pos="265113" algn="l"/>
              </a:tabLst>
            </a:pPr>
            <a:r>
              <a:rPr lang="fr-CA" dirty="0">
                <a:latin typeface="Times New Roman" panose="02020603050405020304" pitchFamily="18" charset="0"/>
              </a:rPr>
              <a:t>•	</a:t>
            </a:r>
            <a:r>
              <a:rPr lang="fr-CA" sz="1800" dirty="0">
                <a:latin typeface="Times New Roman" panose="02020603050405020304" pitchFamily="18" charset="0"/>
              </a:rPr>
              <a:t>l’anti-valeur d’aliénation</a:t>
            </a:r>
          </a:p>
          <a:p>
            <a:pPr>
              <a:tabLst>
                <a:tab pos="265113" algn="l"/>
              </a:tabLst>
            </a:pPr>
            <a:r>
              <a:rPr lang="fr-CA" dirty="0">
                <a:latin typeface="Times New Roman" panose="02020603050405020304" pitchFamily="18" charset="0"/>
              </a:rPr>
              <a:t>•	la convivialité</a:t>
            </a:r>
          </a:p>
          <a:p>
            <a:pPr>
              <a:tabLst>
                <a:tab pos="265113" algn="l"/>
              </a:tabLst>
            </a:pPr>
            <a:r>
              <a:rPr lang="fr-CA" sz="1800" dirty="0">
                <a:latin typeface="Times New Roman" panose="02020603050405020304" pitchFamily="18" charset="0"/>
              </a:rPr>
              <a:t>• 	l’action bénévole</a:t>
            </a:r>
          </a:p>
          <a:p>
            <a:pPr>
              <a:tabLst>
                <a:tab pos="265113" algn="l"/>
              </a:tabLst>
            </a:pPr>
            <a:r>
              <a:rPr lang="fr-CA" dirty="0">
                <a:latin typeface="Times New Roman" panose="02020603050405020304" pitchFamily="18" charset="0"/>
              </a:rPr>
              <a:t>•	la méditation</a:t>
            </a:r>
          </a:p>
          <a:p>
            <a:pPr>
              <a:tabLst>
                <a:tab pos="265113" algn="l"/>
              </a:tabLst>
            </a:pPr>
            <a:r>
              <a:rPr lang="fr-CA" dirty="0">
                <a:latin typeface="Times New Roman" panose="02020603050405020304" pitchFamily="18" charset="0"/>
              </a:rPr>
              <a:t>•	l’expérience du loisir comme état d’âme</a:t>
            </a:r>
          </a:p>
          <a:p>
            <a:pPr>
              <a:tabLst>
                <a:tab pos="265113" algn="l"/>
              </a:tabLst>
            </a:pPr>
            <a:r>
              <a:rPr lang="fr-CA" sz="1800" dirty="0">
                <a:latin typeface="Times New Roman" panose="02020603050405020304" pitchFamily="18" charset="0"/>
              </a:rPr>
              <a:t>•	le sentiment d’être petit </a:t>
            </a:r>
          </a:p>
          <a:p>
            <a:pPr>
              <a:tabLst>
                <a:tab pos="265113" algn="l"/>
              </a:tabLst>
            </a:pPr>
            <a:r>
              <a:rPr lang="fr-CA" dirty="0">
                <a:latin typeface="Times New Roman" panose="02020603050405020304" pitchFamily="18" charset="0"/>
              </a:rPr>
              <a:t>•</a:t>
            </a:r>
            <a:r>
              <a:rPr lang="fr-CA" sz="1800" dirty="0">
                <a:latin typeface="Times New Roman" panose="02020603050405020304" pitchFamily="18" charset="0"/>
              </a:rPr>
              <a:t>	l’expérience du loisir comme sentiment d’admiration</a:t>
            </a:r>
          </a:p>
          <a:p>
            <a:pPr>
              <a:tabLst>
                <a:tab pos="265113" algn="l"/>
              </a:tabLst>
            </a:pPr>
            <a:r>
              <a:rPr lang="fr-CA" dirty="0">
                <a:latin typeface="Times New Roman" panose="02020603050405020304" pitchFamily="18" charset="0"/>
              </a:rPr>
              <a:t>•	le travail considéré comme loisir</a:t>
            </a:r>
            <a:endParaRPr lang="fr-CA" sz="1800" dirty="0">
              <a:latin typeface="Times New Roman" panose="02020603050405020304" pitchFamily="18" charset="0"/>
            </a:endParaRPr>
          </a:p>
          <a:p>
            <a:pPr algn="l"/>
            <a:endParaRPr lang="fr-CA" sz="1800" b="0" i="1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fr-CA" sz="1800" b="0" i="1" u="none" strike="noStrike" baseline="0" dirty="0">
              <a:latin typeface="Times New Roman" panose="02020603050405020304" pitchFamily="18" charset="0"/>
            </a:endParaRPr>
          </a:p>
          <a:p>
            <a:pPr algn="l"/>
            <a:endParaRPr lang="fr-CA" sz="1600" b="0" i="0" u="none" strike="noStrike" baseline="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432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11560" y="5949280"/>
            <a:ext cx="8157592" cy="648072"/>
          </a:xfrm>
        </p:spPr>
        <p:txBody>
          <a:bodyPr>
            <a:normAutofit fontScale="90000"/>
          </a:bodyPr>
          <a:lstStyle/>
          <a:p>
            <a:pPr algn="l">
              <a:tabLst>
                <a:tab pos="357188" algn="l"/>
              </a:tabLst>
            </a:pPr>
            <a:r>
              <a:rPr lang="fr-CA" sz="3600" cap="none" dirty="0">
                <a:solidFill>
                  <a:schemeClr val="tx1"/>
                </a:solidFill>
              </a:rPr>
              <a:t> </a:t>
            </a: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br>
              <a:rPr lang="fr-CA" sz="3600" cap="none" dirty="0">
                <a:solidFill>
                  <a:schemeClr val="tx1"/>
                </a:solidFill>
              </a:rPr>
            </a:br>
            <a:endParaRPr lang="fr-CA" sz="3600" dirty="0">
              <a:solidFill>
                <a:schemeClr val="tx1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753461C8-4201-43B9-6B6E-5F335475DE04}"/>
              </a:ext>
            </a:extLst>
          </p:cNvPr>
          <p:cNvSpPr txBox="1"/>
          <p:nvPr/>
        </p:nvSpPr>
        <p:spPr>
          <a:xfrm>
            <a:off x="899592" y="548680"/>
            <a:ext cx="7344816" cy="5909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CA" sz="1800" b="0" i="1" u="none" strike="noStrike" baseline="0" dirty="0">
                <a:latin typeface="Times New Roman" panose="02020603050405020304" pitchFamily="18" charset="0"/>
              </a:rPr>
              <a:t>Enquête d’inspiration </a:t>
            </a:r>
            <a:r>
              <a:rPr lang="fr-CA" sz="1800" b="0" i="1" u="none" strike="noStrike" baseline="0" dirty="0" err="1">
                <a:latin typeface="Times New Roman" panose="02020603050405020304" pitchFamily="18" charset="0"/>
              </a:rPr>
              <a:t>phéménologique</a:t>
            </a:r>
            <a:r>
              <a:rPr lang="fr-CA" sz="1800" b="0" i="1" u="none" strike="noStrike" baseline="0" dirty="0">
                <a:latin typeface="Times New Roman" panose="02020603050405020304" pitchFamily="18" charset="0"/>
              </a:rPr>
              <a:t> – Discours séculiers/post-séculier </a:t>
            </a:r>
          </a:p>
          <a:p>
            <a:pPr algn="ctr"/>
            <a:r>
              <a:rPr lang="fr-CA" sz="1800" b="0" i="1" u="none" strike="noStrike" baseline="0" dirty="0">
                <a:latin typeface="Times New Roman" panose="02020603050405020304" pitchFamily="18" charset="0"/>
              </a:rPr>
              <a:t>Th</a:t>
            </a:r>
            <a:r>
              <a:rPr lang="fr-CA" sz="1800" i="1" dirty="0">
                <a:latin typeface="Times New Roman" panose="02020603050405020304" pitchFamily="18" charset="0"/>
              </a:rPr>
              <a:t>èse doctorale soutenue en 2000</a:t>
            </a:r>
          </a:p>
          <a:p>
            <a:pPr algn="l"/>
            <a:endParaRPr lang="fr-CA" sz="1800" b="0" i="0" u="none" strike="noStrike" baseline="0" dirty="0">
              <a:latin typeface="Times New Roman" panose="02020603050405020304" pitchFamily="18" charset="0"/>
            </a:endParaRPr>
          </a:p>
          <a:p>
            <a:pPr algn="just"/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« je le fais pour m’amuser », « un retour aux sources », « retrouver cette paix intérieure », « une activité de repos », « qui a le </a:t>
            </a:r>
            <a:r>
              <a:rPr lang="fr-CA" sz="1800" b="0" i="0" u="none" strike="noStrike" baseline="0" dirty="0" err="1">
                <a:latin typeface="Times New Roman" panose="02020603050405020304" pitchFamily="18" charset="0"/>
              </a:rPr>
              <a:t>trill</a:t>
            </a: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 », « c’est de la joie »,       « c’est la liberté totale », « j’ai l’impression de valser », « temps pour soi ou avec d'autres », « c’est une notion de plaisir », « on se sent à l’intérieur de soi-même détendu, relâché », « cela nous éloigne de nos problèmes quotidiens », « c’est un bonheur », « on est ensemble », « c’est une jouissance asexuée »,     « sortir de ta prison », « ça vient me remplir », « phénomène de découverte », « j’ai un sentiment d’évasion», « se connaître soi-même », « tu essaies de te dépasser », « je ressens de la fraternité, de l’amitié», « on a bien de l’agrément », «c’est un milieu de camaraderie », « bon pour le moral », « ça me permet </a:t>
            </a:r>
            <a:r>
              <a:rPr lang="fr-CA" sz="1800" b="0" i="0" u="none" strike="noStrike" baseline="0" dirty="0" err="1">
                <a:latin typeface="Times New Roman" panose="02020603050405020304" pitchFamily="18" charset="0"/>
              </a:rPr>
              <a:t>dêtre</a:t>
            </a:r>
            <a:r>
              <a:rPr lang="fr-CA" sz="1800" b="0" i="0" u="none" strike="noStrike" baseline="0" dirty="0">
                <a:latin typeface="Times New Roman" panose="02020603050405020304" pitchFamily="18" charset="0"/>
              </a:rPr>
              <a:t> moi-même », « on a trippé », « on donne de soi-même »,       « c’est de l’éducation», « ça suscite des sentiments », « ça répond à des préoccupations profondes et intérieures », « je me sens petit », « j’aime le       ‘feeling’ de cela », « animé par l’admiration », « c’est un état d’âme», « je capote, je tripe, je pars », « ça me dépasse », « tu te perds net...tu es parti »,    « c’est tranquille, c’est paisible, c’est reposant, c’est calme », « en contact avec soi-même », « voir à l’intérieur de nous autres de ce que l’on ressent »,  etc.</a:t>
            </a:r>
            <a:endParaRPr lang="fr-CA" dirty="0"/>
          </a:p>
        </p:txBody>
      </p:sp>
    </p:spTree>
    <p:extLst>
      <p:ext uri="{BB962C8B-B14F-4D97-AF65-F5344CB8AC3E}">
        <p14:creationId xmlns:p14="http://schemas.microsoft.com/office/powerpoint/2010/main" val="1441122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532</TotalTime>
  <Words>2043</Words>
  <Application>Microsoft Office PowerPoint</Application>
  <PresentationFormat>On-screen Show (4:3)</PresentationFormat>
  <Paragraphs>195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arial</vt:lpstr>
      <vt:lpstr>Book Antiqua</vt:lpstr>
      <vt:lpstr>Calibri</vt:lpstr>
      <vt:lpstr>Lucida Sans</vt:lpstr>
      <vt:lpstr>Times New Roman</vt:lpstr>
      <vt:lpstr>Wingdings</vt:lpstr>
      <vt:lpstr>Wingdings 2</vt:lpstr>
      <vt:lpstr>Wingdings 3</vt:lpstr>
      <vt:lpstr>Default Theme</vt:lpstr>
      <vt:lpstr>               </vt:lpstr>
      <vt:lpstr>               </vt:lpstr>
      <vt:lpstr>PowerPoint Presentation</vt:lpstr>
      <vt:lpstr>                  John R. Kelly Professeur émérite Université d’Illinois à Urbana-Champaign Il a trois maîtrises (Université de Yale (1954, théologie), Université de la Caroline du Sud (1965, théologie éthique) et l’Université d’Oregon (1971, sociologie).  Doctorat en sociologie de l’Université d’Oregon (1972)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</vt:lpstr>
      <vt:lpstr>            Source de l’image : Thomas d'Aquin — Wikipédia (wikipedia.org)</vt:lpstr>
      <vt:lpstr>            </vt:lpstr>
      <vt:lpstr>            </vt:lpstr>
      <vt:lpstr>            </vt:lpstr>
      <vt:lpstr>            </vt:lpstr>
      <vt:lpstr>            </vt:lpstr>
      <vt:lpstr>            </vt:lpstr>
      <vt:lpstr>PowerPoint Presentation</vt:lpstr>
      <vt:lpstr>                        Merci de votre  attention et  votre réceptivité !   😊 😊 😊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 Militant des premières heures à l’Amélioration Et à la progression des causes environnementales            —AL GORE—</dc:title>
  <dc:creator>Gervais</dc:creator>
  <cp:lastModifiedBy>English</cp:lastModifiedBy>
  <cp:revision>52</cp:revision>
  <dcterms:created xsi:type="dcterms:W3CDTF">2019-09-08T23:17:20Z</dcterms:created>
  <dcterms:modified xsi:type="dcterms:W3CDTF">2023-05-24T13:59:41Z</dcterms:modified>
</cp:coreProperties>
</file>