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7" r:id="rId4"/>
    <p:sldId id="261" r:id="rId5"/>
    <p:sldId id="262" r:id="rId6"/>
    <p:sldId id="263" r:id="rId7"/>
    <p:sldId id="264" r:id="rId8"/>
    <p:sldId id="268" r:id="rId9"/>
    <p:sldId id="265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0540836-AFFD-466C-217F-D771F399E141}" name="Gervais Deschênes" initials="GD" userId="S::gdesche2@uottawa.ca::7f3159a0-5807-4a4f-9256-f8570eded54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52"/>
    <p:restoredTop sz="94687"/>
  </p:normalViewPr>
  <p:slideViewPr>
    <p:cSldViewPr>
      <p:cViewPr varScale="1">
        <p:scale>
          <a:sx n="104" d="100"/>
          <a:sy n="104" d="100"/>
        </p:scale>
        <p:origin x="178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3E790-BF72-D141-9CBD-2870DC19D66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83C34-D55C-9D4F-BAD0-9B26C5F3C74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5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0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70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44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60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2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1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5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83C34-D55C-9D4F-BAD0-9B26C5F3C7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5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6/5/2023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6/5/2023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s://fr.wikipedia.org/wiki/Une_suite_qui_d%C3%A9ran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29600" cy="5688632"/>
          </a:xfrm>
        </p:spPr>
        <p:txBody>
          <a:bodyPr>
            <a:noAutofit/>
          </a:bodyPr>
          <a:lstStyle/>
          <a:p>
            <a:br>
              <a:rPr lang="fr-CA" sz="2400" i="1" dirty="0">
                <a:solidFill>
                  <a:schemeClr val="tx1"/>
                </a:solidFill>
              </a:rPr>
            </a:br>
            <a:br>
              <a:rPr lang="fr-CA" sz="2400" i="1" dirty="0">
                <a:solidFill>
                  <a:schemeClr val="tx1"/>
                </a:solidFill>
              </a:rPr>
            </a:br>
            <a:br>
              <a:rPr lang="fr-CA" sz="2400" i="1" dirty="0">
                <a:solidFill>
                  <a:schemeClr val="tx1"/>
                </a:solidFill>
              </a:rPr>
            </a:br>
            <a:br>
              <a:rPr lang="fr-CA" sz="2400" i="1" dirty="0">
                <a:solidFill>
                  <a:schemeClr val="tx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400" dirty="0">
                <a:solidFill>
                  <a:schemeClr val="bg1"/>
                </a:solidFill>
              </a:rPr>
            </a:br>
            <a:br>
              <a:rPr lang="fr-CA" sz="2800" dirty="0">
                <a:solidFill>
                  <a:schemeClr val="bg1"/>
                </a:solidFill>
              </a:rPr>
            </a:b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3D61B51-34AA-9E9E-FB39-9708275E0DB1}"/>
              </a:ext>
            </a:extLst>
          </p:cNvPr>
          <p:cNvSpPr txBox="1"/>
          <p:nvPr/>
        </p:nvSpPr>
        <p:spPr>
          <a:xfrm>
            <a:off x="683568" y="506282"/>
            <a:ext cx="756084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CA" sz="4400" i="1" dirty="0"/>
              <a:t>Le bien-être spirituel comme </a:t>
            </a:r>
          </a:p>
          <a:p>
            <a:pPr algn="ctr"/>
            <a:r>
              <a:rPr lang="fr-CA" sz="4400" i="1" dirty="0"/>
              <a:t>un moyen de rétablissement</a:t>
            </a:r>
          </a:p>
          <a:p>
            <a:pPr algn="ctr"/>
            <a:r>
              <a:rPr lang="fr-CA" sz="4400" i="1" dirty="0"/>
              <a:t>en santé mentale</a:t>
            </a:r>
          </a:p>
          <a:p>
            <a:pPr algn="ctr"/>
            <a:endParaRPr lang="fr-CA" sz="2000" i="1" dirty="0"/>
          </a:p>
          <a:p>
            <a:pPr algn="ctr"/>
            <a:r>
              <a:rPr lang="fr-CA" sz="4400" dirty="0">
                <a:solidFill>
                  <a:schemeClr val="tx1"/>
                </a:solidFill>
              </a:rPr>
              <a:t>par </a:t>
            </a:r>
          </a:p>
          <a:p>
            <a:pPr algn="ctr"/>
            <a:endParaRPr lang="fr-CA" sz="4400" i="1" dirty="0"/>
          </a:p>
          <a:p>
            <a:pPr algn="ctr"/>
            <a:r>
              <a:rPr lang="fr-CA" sz="2800" i="1" dirty="0">
                <a:solidFill>
                  <a:schemeClr val="tx1"/>
                </a:solidFill>
              </a:rPr>
              <a:t>François Gravelle Ph. D</a:t>
            </a:r>
          </a:p>
          <a:p>
            <a:pPr algn="ctr"/>
            <a:r>
              <a:rPr lang="fr-CA" sz="2800" i="1" dirty="0">
                <a:solidFill>
                  <a:schemeClr val="tx1"/>
                </a:solidFill>
              </a:rPr>
              <a:t>Gervais Deschênes, Ph. D</a:t>
            </a:r>
          </a:p>
          <a:p>
            <a:pPr algn="ctr"/>
            <a:r>
              <a:rPr lang="fr-CA" sz="2800" i="1" dirty="0">
                <a:solidFill>
                  <a:schemeClr val="tx1"/>
                </a:solidFill>
              </a:rPr>
              <a:t>Université d’Ottawa</a:t>
            </a:r>
            <a:br>
              <a:rPr lang="fr-CA" sz="2800" i="1" dirty="0">
                <a:solidFill>
                  <a:schemeClr val="tx1"/>
                </a:solidFill>
              </a:rPr>
            </a:br>
            <a:br>
              <a:rPr lang="fr-CA" sz="2800" i="1" dirty="0">
                <a:solidFill>
                  <a:schemeClr val="tx1"/>
                </a:solidFill>
              </a:rPr>
            </a:br>
            <a:endParaRPr lang="fr-CA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8144" y="3107456"/>
            <a:ext cx="8589640" cy="1440160"/>
          </a:xfrm>
        </p:spPr>
        <p:txBody>
          <a:bodyPr>
            <a:normAutofit fontScale="90000"/>
          </a:bodyPr>
          <a:lstStyle/>
          <a:p>
            <a:pPr>
              <a:tabLst>
                <a:tab pos="357188" algn="l"/>
              </a:tabLst>
            </a:pPr>
            <a:r>
              <a:rPr lang="fr-CA" sz="3600" cap="none" dirty="0">
                <a:solidFill>
                  <a:schemeClr val="tx1"/>
                </a:solidFill>
              </a:rPr>
              <a:t> </a:t>
            </a:r>
            <a:br>
              <a:rPr lang="fr-CA" sz="3600" cap="none" dirty="0">
                <a:solidFill>
                  <a:schemeClr val="tx1"/>
                </a:solidFill>
              </a:rPr>
            </a:br>
            <a:br>
              <a:rPr lang="fr-CA" sz="3600" cap="none" dirty="0">
                <a:solidFill>
                  <a:schemeClr val="tx1"/>
                </a:solidFill>
              </a:rPr>
            </a:br>
            <a:br>
              <a:rPr lang="fr-CA" sz="3600" cap="none" dirty="0">
                <a:solidFill>
                  <a:schemeClr val="tx1"/>
                </a:solidFill>
              </a:rPr>
            </a:br>
            <a:br>
              <a:rPr lang="fr-CA" sz="3600" cap="none" dirty="0">
                <a:solidFill>
                  <a:schemeClr val="tx1"/>
                </a:solidFill>
              </a:rPr>
            </a:br>
            <a:br>
              <a:rPr lang="fr-CA" sz="3600" cap="none" dirty="0">
                <a:solidFill>
                  <a:schemeClr val="tx1"/>
                </a:solidFill>
              </a:rPr>
            </a:br>
            <a:br>
              <a:rPr lang="fr-CA" sz="3600" cap="none" dirty="0">
                <a:solidFill>
                  <a:schemeClr val="tx1"/>
                </a:solidFill>
              </a:rPr>
            </a:br>
            <a:br>
              <a:rPr lang="fr-CA" sz="3600" cap="none" dirty="0">
                <a:solidFill>
                  <a:schemeClr val="tx1"/>
                </a:solidFill>
              </a:rPr>
            </a:br>
            <a:br>
              <a:rPr lang="fr-CA" sz="3600" cap="none" dirty="0">
                <a:solidFill>
                  <a:schemeClr val="tx1"/>
                </a:solidFill>
              </a:rPr>
            </a:br>
            <a:r>
              <a:rPr lang="fr-CA" sz="3200" dirty="0">
                <a:hlinkClick r:id="rId4"/>
              </a:rPr>
              <a:t> </a:t>
            </a:r>
            <a:br>
              <a:rPr lang="fr-CA" sz="3200" dirty="0">
                <a:hlinkClick r:id="rId4"/>
              </a:rPr>
            </a:br>
            <a:br>
              <a:rPr lang="fr-CA" sz="3200" dirty="0">
                <a:hlinkClick r:id="rId4"/>
              </a:rPr>
            </a:br>
            <a:br>
              <a:rPr lang="fr-CA" sz="3200" dirty="0">
                <a:hlinkClick r:id="rId4"/>
              </a:rPr>
            </a:br>
            <a:br>
              <a:rPr lang="fr-CA" sz="3200" dirty="0">
                <a:hlinkClick r:id="rId4"/>
              </a:rPr>
            </a:br>
            <a:br>
              <a:rPr lang="fr-CA" sz="1100" cap="none" dirty="0"/>
            </a:br>
            <a:br>
              <a:rPr lang="fr-CA" sz="3600" cap="none" dirty="0">
                <a:solidFill>
                  <a:schemeClr val="tx1"/>
                </a:solidFill>
              </a:rPr>
            </a:br>
            <a:r>
              <a:rPr lang="fr-CA" sz="4400" cap="none" dirty="0">
                <a:solidFill>
                  <a:schemeClr val="tx1"/>
                </a:solidFill>
              </a:rPr>
              <a:t> </a:t>
            </a:r>
            <a:br>
              <a:rPr lang="fr-CA" sz="4400" cap="none" dirty="0">
                <a:solidFill>
                  <a:schemeClr val="tx1"/>
                </a:solidFill>
              </a:rPr>
            </a:br>
            <a:br>
              <a:rPr lang="fr-CA" sz="4400" cap="none" dirty="0">
                <a:solidFill>
                  <a:schemeClr val="tx1"/>
                </a:solidFill>
              </a:rPr>
            </a:br>
            <a:br>
              <a:rPr lang="fr-CA" sz="4400" cap="none" dirty="0">
                <a:solidFill>
                  <a:schemeClr val="tx1"/>
                </a:solidFill>
              </a:rPr>
            </a:br>
            <a:br>
              <a:rPr lang="fr-CA" sz="4400" cap="none" dirty="0">
                <a:solidFill>
                  <a:schemeClr val="tx1"/>
                </a:solidFill>
              </a:rPr>
            </a:br>
            <a:br>
              <a:rPr lang="fr-CA" sz="4400" cap="none" dirty="0">
                <a:solidFill>
                  <a:schemeClr val="tx1"/>
                </a:solidFill>
              </a:rPr>
            </a:br>
            <a:r>
              <a:rPr lang="fr-CA" sz="4400" cap="none" dirty="0">
                <a:solidFill>
                  <a:schemeClr val="tx1"/>
                </a:solidFill>
              </a:rPr>
              <a:t>Merci de votre </a:t>
            </a:r>
            <a:br>
              <a:rPr lang="fr-CA" sz="4400" cap="none" dirty="0">
                <a:solidFill>
                  <a:schemeClr val="tx1"/>
                </a:solidFill>
              </a:rPr>
            </a:br>
            <a:r>
              <a:rPr lang="fr-CA" sz="4400" cap="none" dirty="0">
                <a:solidFill>
                  <a:schemeClr val="tx1"/>
                </a:solidFill>
              </a:rPr>
              <a:t>attention et réceptivité !</a:t>
            </a:r>
            <a:br>
              <a:rPr lang="fr-CA" sz="4400" cap="none" dirty="0">
                <a:solidFill>
                  <a:schemeClr val="tx1"/>
                </a:solidFill>
              </a:rPr>
            </a:br>
            <a:br>
              <a:rPr lang="fr-CA" sz="4400" cap="none" dirty="0">
                <a:solidFill>
                  <a:schemeClr val="tx1"/>
                </a:solidFill>
              </a:rPr>
            </a:br>
            <a:endParaRPr lang="fr-CA" sz="4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5B53B4-F645-B1C6-089A-FA2B58E2A8E3}"/>
              </a:ext>
            </a:extLst>
          </p:cNvPr>
          <p:cNvSpPr txBox="1"/>
          <p:nvPr/>
        </p:nvSpPr>
        <p:spPr>
          <a:xfrm>
            <a:off x="5839968" y="45476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8C31-41D2-5D90-970E-47EE25FF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Objectifs</a:t>
            </a:r>
            <a:r>
              <a:rPr lang="en-US" dirty="0"/>
              <a:t> de la </a:t>
            </a:r>
            <a:r>
              <a:rPr lang="en-US" dirty="0" err="1"/>
              <a:t>présentation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2A5F8-C665-A114-FF8D-69DEA518A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CA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premier objectif </a:t>
            </a:r>
            <a:r>
              <a:rPr lang="fr-CA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cette recherche vise à </a:t>
            </a:r>
            <a:r>
              <a:rPr lang="fr-CA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explorer le rôle du loisir(s) comme agent permettant aux personnes de retrouver un équilibre de vie d’un nouveau normal</a:t>
            </a:r>
            <a:r>
              <a:rPr lang="fr-CA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fr-CA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CA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deuxième objectif</a:t>
            </a:r>
            <a:r>
              <a:rPr lang="fr-CA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 une démarche conceptuelle pour </a:t>
            </a:r>
            <a:r>
              <a:rPr lang="fr-CA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expliquer plus afin de mieux comprendre des avenues de solutions pour l’équilibre spirituel des personnes</a:t>
            </a:r>
            <a:r>
              <a:rPr lang="fr-CA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(Mounier, 1949). </a:t>
            </a:r>
            <a:endParaRPr lang="en-CA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4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C44A-D289-177B-420A-6DDEBBC6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272" y="2852936"/>
            <a:ext cx="7086600" cy="1828800"/>
          </a:xfrm>
        </p:spPr>
        <p:txBody>
          <a:bodyPr/>
          <a:lstStyle/>
          <a:p>
            <a:r>
              <a:rPr lang="fr-CA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Loisir(s) comme agent permettant de retrouver un équilibre de vie : vers un nouveau normal</a:t>
            </a:r>
            <a:r>
              <a:rPr lang="fr-CA" dirty="0">
                <a:solidFill>
                  <a:srgbClr val="000000"/>
                </a:solidFill>
                <a:effectLst/>
                <a:latin typeface="Times"/>
              </a:rPr>
              <a:t> </a:t>
            </a:r>
            <a:endParaRPr lang="fr-CA" dirty="0">
              <a:solidFill>
                <a:srgbClr val="FFFFFF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CCBA9-C774-A5FF-37DC-45204A37D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7624" y="4941168"/>
            <a:ext cx="7086600" cy="1509712"/>
          </a:xfrm>
        </p:spPr>
        <p:txBody>
          <a:bodyPr>
            <a:normAutofit/>
          </a:bodyPr>
          <a:lstStyle/>
          <a:p>
            <a:pPr algn="ctr"/>
            <a:r>
              <a:rPr lang="fr-CA" sz="2800" dirty="0"/>
              <a:t>Partie 1</a:t>
            </a:r>
          </a:p>
        </p:txBody>
      </p:sp>
    </p:spTree>
    <p:extLst>
      <p:ext uri="{BB962C8B-B14F-4D97-AF65-F5344CB8AC3E}">
        <p14:creationId xmlns:p14="http://schemas.microsoft.com/office/powerpoint/2010/main" val="319167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450B5-9EDA-E689-98BF-7F540397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fr-CA" sz="2400" dirty="0">
                <a:solidFill>
                  <a:srgbClr val="F7F7F7"/>
                </a:solidFill>
                <a:effectLst/>
                <a:latin typeface="Helvetica" pitchFamily="2" charset="0"/>
              </a:rPr>
              <a:t>¨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John R. Kelly : </a:t>
            </a:r>
          </a:p>
          <a:p>
            <a:r>
              <a:rPr lang="fr-CA" sz="2400" dirty="0">
                <a:solidFill>
                  <a:srgbClr val="FFFFFF"/>
                </a:solidFill>
                <a:latin typeface="Helvetica" pitchFamily="2" charset="0"/>
              </a:rPr>
              <a:t>P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our une théorie explicative du loisir, Kelly adopte à la fois les </a:t>
            </a:r>
            <a:r>
              <a:rPr lang="fr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approches sociale et existentielle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.  </a:t>
            </a:r>
            <a:r>
              <a:rPr lang="fr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L’approche sociale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implique que les </a:t>
            </a:r>
            <a:r>
              <a:rPr lang="fr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forces sociales déterminent le comportement des personnes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.  Par ailleurs, l’approche existentielle suppose que les </a:t>
            </a:r>
            <a:r>
              <a:rPr lang="fr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personnes sont appelées à assumer leurs libertés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. </a:t>
            </a:r>
          </a:p>
          <a:p>
            <a:r>
              <a:rPr lang="fr-CA" sz="2400" dirty="0">
                <a:solidFill>
                  <a:srgbClr val="FFFFFF"/>
                </a:solidFill>
                <a:latin typeface="Helvetica" pitchFamily="2" charset="0"/>
              </a:rPr>
              <a:t>L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 modèle théorique du loisir(s) de Kelly (1987) contribue à restaurer la confiance générée dans la </a:t>
            </a:r>
            <a:r>
              <a:rPr lang="fr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métaphore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 l’« interaction » stimulant des « liens » positifs quant à </a:t>
            </a:r>
            <a:r>
              <a:rPr lang="fr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la structuration de l’identité personnelle 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et sociale </a:t>
            </a:r>
            <a:r>
              <a:rPr lang="fr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des personnes-usagers en santé mentale</a:t>
            </a:r>
            <a:r>
              <a:rPr lang="fr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. 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D15B02-D760-E844-6730-99A8403A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Notre perspective du </a:t>
            </a:r>
            <a:r>
              <a:rPr lang="en-US" dirty="0" err="1"/>
              <a:t>loisir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9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6765-635E-79C7-E074-F23B8D01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Le mieux-être ou vivre-bien?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35A7F-8F32-ED2F-43F8-A78FBE002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Ricoeur (1990, p. 406) « de vivre-bien </a:t>
            </a:r>
            <a:r>
              <a:rPr lang="fr-CA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avec et pour les autres </a:t>
            </a:r>
            <a:r>
              <a:rPr lang="fr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dans des institutions justes et de </a:t>
            </a:r>
            <a:r>
              <a:rPr lang="fr-CA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s’estimer soi-même </a:t>
            </a:r>
            <a:r>
              <a:rPr lang="fr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 tant que porteur de ce vœu ».</a:t>
            </a:r>
            <a:r>
              <a:rPr lang="en-CA" sz="2400" dirty="0">
                <a:effectLst/>
              </a:rPr>
              <a:t> </a:t>
            </a:r>
          </a:p>
          <a:p>
            <a:r>
              <a:rPr lang="fr-CA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L’approche philosophique </a:t>
            </a:r>
            <a:r>
              <a:rPr lang="fr-CA" sz="24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ricœurienne</a:t>
            </a:r>
            <a:r>
              <a:rPr lang="fr-CA" sz="2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sous-entend </a:t>
            </a:r>
            <a:r>
              <a:rPr lang="fr-C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forcément :</a:t>
            </a:r>
          </a:p>
          <a:p>
            <a:pPr lvl="1"/>
            <a:r>
              <a:rPr lang="fr-C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une quête de la </a:t>
            </a:r>
            <a:r>
              <a:rPr lang="fr-CA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connaissance de soi</a:t>
            </a:r>
            <a:r>
              <a:rPr lang="fr-C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de recherche en équipe par délégation.</a:t>
            </a:r>
          </a:p>
          <a:p>
            <a:r>
              <a:rPr lang="fr-CA" u="sng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fr-CA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oopération authentique vers un but ultime à atteindre</a:t>
            </a:r>
            <a:r>
              <a:rPr lang="fr-C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les </a:t>
            </a:r>
            <a:r>
              <a:rPr lang="fr-CA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loisirs sont essentiels au bien-être spirituel chez les personnes</a:t>
            </a:r>
            <a:r>
              <a:rPr lang="fr-C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lvl="1"/>
            <a:endParaRPr lang="en-CA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5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DFABF-5B40-07CB-E5D4-F802A6093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Vivre-bien et le loisir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110B8-AFB5-4134-1824-48ACF2802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>
                <a:solidFill>
                  <a:srgbClr val="F7F7F7"/>
                </a:solidFill>
                <a:effectLst/>
                <a:latin typeface="Helvetica" pitchFamily="2" charset="0"/>
              </a:rPr>
              <a:t>¨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Selon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Stebbins, 2022 : Un 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style de vie de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loisirs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optimal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(SLO)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consiste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en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une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participation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profondément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enrichissante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pendant les temps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libres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dans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une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ou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plusieurs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activités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substantielles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et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absorbantes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connues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sous le nom de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loisirs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sérieux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. </a:t>
            </a:r>
          </a:p>
          <a:p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Ils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sont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complétés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par des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quantités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judicieuses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loisirs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occasionnels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ou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loisirs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basés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sur des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projets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voire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les deux. </a:t>
            </a:r>
          </a:p>
          <a:p>
            <a:r>
              <a:rPr lang="en-CA" dirty="0">
                <a:solidFill>
                  <a:srgbClr val="F7F7F7"/>
                </a:solidFill>
                <a:effectLst/>
                <a:latin typeface="Helvetica" pitchFamily="2" charset="0"/>
              </a:rPr>
              <a:t>¨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Les gens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trouvent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un SLO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en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faisant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des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activités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loisirs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qui,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individuellement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et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en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groupe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les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aident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à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réaliser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leur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potentiel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humain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leurs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talents et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leurs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goûts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conduisant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ainsi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à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une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qualité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 vie et un bien-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être</a:t>
            </a:r>
            <a:r>
              <a:rPr lang="en-CA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spirituel </a:t>
            </a:r>
            <a:r>
              <a:rPr lang="en-CA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améliorés</a:t>
            </a:r>
            <a:r>
              <a:rPr lang="en-CA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07163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C01A-A216-65D8-6A14-B8CFC253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Vivre-bien et le loisir: certains avantages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4B56E-71B6-8CBB-A08C-2F420F828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La 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pratique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régulière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d’activités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loisirs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actifs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donne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un 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sentiment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d’énergie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et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améliore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l’humeur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elle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est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anxiolytique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et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antidépressive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en-CA" sz="2400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Van </a:t>
            </a:r>
            <a:r>
              <a:rPr lang="en-CA" sz="2400" i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Rillaer</a:t>
            </a:r>
            <a:r>
              <a:rPr lang="en-CA" sz="2400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2019)</a:t>
            </a:r>
            <a:r>
              <a:rPr lang="en-CA" sz="2400" dirty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 </a:t>
            </a:r>
            <a:endParaRPr lang="en-CA" sz="2400" dirty="0">
              <a:solidFill>
                <a:srgbClr val="FFFFFF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CA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L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es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personnes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légèrement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ou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modérément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déprimées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qui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ont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pris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l’habitude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l’activité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physique font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moins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rechutes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que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ceux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qui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ont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pris des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antidépresseurs</a:t>
            </a:r>
            <a:r>
              <a:rPr lang="en-CA" sz="2400" dirty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 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CA" sz="2400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Van </a:t>
            </a:r>
            <a:r>
              <a:rPr lang="en-CA" sz="2400" i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Rillaer</a:t>
            </a:r>
            <a:r>
              <a:rPr lang="en-CA" sz="2400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2019)</a:t>
            </a:r>
            <a:r>
              <a:rPr lang="en-CA" sz="2400" dirty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 </a:t>
            </a:r>
            <a:endParaRPr lang="en-CA" sz="2400" dirty="0">
              <a:solidFill>
                <a:srgbClr val="FFFFFF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CA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L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 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pratique de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loisirs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actifs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semble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ainsi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liée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à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des traits de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personnalité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spécifique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notamment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des traits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comme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la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stabilité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émotionnelle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le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calme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la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tranquillité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et la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facilité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à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vivre 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Ninot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Partyka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, 2007)</a:t>
            </a:r>
          </a:p>
          <a:p>
            <a:r>
              <a:rPr lang="en-CA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n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établie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un lien entre la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santé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cognitive des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personnes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aînées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et la </a:t>
            </a:r>
            <a:r>
              <a:rPr lang="en-CA" sz="24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proximité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d’endroits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où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elles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peuvent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socialiser, faire de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l’exercice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et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visiter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des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lieux</a:t>
            </a:r>
            <a:r>
              <a:rPr lang="en-CA" sz="2400" u="sng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 stimulants sur le plan </a:t>
            </a:r>
            <a:r>
              <a:rPr lang="en-CA" sz="2400" u="sng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intellectuel</a:t>
            </a:r>
            <a:r>
              <a:rPr lang="en-CA" sz="2400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.  (Finlay, 2021)</a:t>
            </a:r>
            <a:r>
              <a:rPr lang="en-CA" sz="2400" dirty="0">
                <a:solidFill>
                  <a:srgbClr val="FFFFFF"/>
                </a:solidFill>
                <a:effectLst/>
                <a:latin typeface="Book Antiqua" panose="02040602050305030304" pitchFamily="18" charset="0"/>
              </a:rPr>
              <a:t> </a:t>
            </a:r>
            <a:endParaRPr lang="en-CA" sz="2400" dirty="0">
              <a:solidFill>
                <a:srgbClr val="FFFFFF"/>
              </a:solidFill>
              <a:effectLst/>
              <a:latin typeface="Times New Roman" panose="02020603050405020304" pitchFamily="18" charset="0"/>
            </a:endParaRPr>
          </a:p>
          <a:p>
            <a:endParaRPr lang="fr-CA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3C01A-A216-65D8-6A14-B8CFC253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Vivre bien et le loisir : certaines recommandations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4B56E-71B6-8CBB-A08C-2F420F828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attention croissante se doit d’être accordée à </a:t>
            </a:r>
            <a:r>
              <a:rPr lang="fr-CA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l’importance des loisirs, y compris les pratiques sportives, </a:t>
            </a:r>
            <a:r>
              <a:rPr lang="fr-C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tant qu’agent de</a:t>
            </a:r>
            <a:r>
              <a:rPr lang="fr-CA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mobilisation et de soutien pour des habitudes de vie saines</a:t>
            </a:r>
            <a:r>
              <a:rPr lang="fr-C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CA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cette optique, la </a:t>
            </a:r>
            <a:r>
              <a:rPr lang="fr-CA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pratique des loisirs de masse </a:t>
            </a:r>
            <a:r>
              <a:rPr lang="fr-C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doit se soucier </a:t>
            </a:r>
            <a:r>
              <a:rPr lang="fr-CA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l’inclusion des personnes vulnérables de la société</a:t>
            </a:r>
            <a:r>
              <a:rPr lang="fr-C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(Thibault &amp; Harvey, 2013). </a:t>
            </a:r>
            <a:endParaRPr lang="en-CA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5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CE62F-2770-694F-97DD-74A6A34AF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Références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5DB4-1BAD-171E-F410-CFEF62CDC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Finlay, J., Esposito, M., Li, M., et al. (2021). Can neighborhood social infrastructure modify cognitive function? A mixed-methods study of urban-dwelling aging Americans. </a:t>
            </a:r>
            <a:r>
              <a:rPr lang="en-US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Journal of Aging and Health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8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33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(9), 772–785. https://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doi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org/10.1177/08982643211008673. </a:t>
            </a:r>
          </a:p>
          <a:p>
            <a:pPr algn="just"/>
            <a:r>
              <a:rPr lang="en-CA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Stebbins, R. A. (2022).  </a:t>
            </a:r>
            <a:r>
              <a:rPr lang="en-C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Optimal Leisure Lifestyle: What we need to know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openaccessgovernment.org</a:t>
            </a:r>
            <a:r>
              <a:rPr lang="en-CA" dirty="0">
                <a:effectLst/>
              </a:rPr>
              <a:t> </a:t>
            </a:r>
          </a:p>
          <a:p>
            <a:r>
              <a:rPr lang="fr-CA" sz="18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Van Rillaer, J., (2019).  La gestion de soi: Ce qu’il faut faire pour vivre mieux, 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Éditions </a:t>
            </a:r>
            <a:r>
              <a:rPr lang="en-C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Mardaga</a:t>
            </a: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363 p. (1)</a:t>
            </a:r>
            <a:r>
              <a:rPr lang="en-CA" dirty="0">
                <a:effectLst/>
              </a:rPr>
              <a:t> </a:t>
            </a:r>
          </a:p>
          <a:p>
            <a:r>
              <a:rPr lang="en-CA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Ninot</a:t>
            </a:r>
            <a:r>
              <a:rPr lang="en-CA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G, </a:t>
            </a:r>
            <a:r>
              <a:rPr lang="en-CA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Partyka</a:t>
            </a:r>
            <a:r>
              <a:rPr lang="en-CA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M. (2007). </a:t>
            </a:r>
            <a:r>
              <a:rPr lang="en-CA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CA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bonnes</a:t>
            </a:r>
            <a:r>
              <a:rPr lang="en-CA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pratiques pour </a:t>
            </a:r>
            <a:r>
              <a:rPr lang="en-CA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enseigner</a:t>
            </a:r>
            <a:r>
              <a:rPr lang="en-CA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les APA</a:t>
            </a:r>
            <a:r>
              <a:rPr lang="en-CA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Paris : Revue EPS.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012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1188</TotalTime>
  <Words>804</Words>
  <Application>Microsoft Office PowerPoint</Application>
  <PresentationFormat>Affichage à l'écran (4:3)</PresentationFormat>
  <Paragraphs>52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0" baseType="lpstr">
      <vt:lpstr>Book Antiqua</vt:lpstr>
      <vt:lpstr>Calibri</vt:lpstr>
      <vt:lpstr>Helvetica</vt:lpstr>
      <vt:lpstr>Lucida Sans</vt:lpstr>
      <vt:lpstr>Times</vt:lpstr>
      <vt:lpstr>Times New Roman</vt:lpstr>
      <vt:lpstr>Wingdings</vt:lpstr>
      <vt:lpstr>Wingdings 2</vt:lpstr>
      <vt:lpstr>Wingdings 3</vt:lpstr>
      <vt:lpstr>Default Theme</vt:lpstr>
      <vt:lpstr>               </vt:lpstr>
      <vt:lpstr>Objectifs de la présentation</vt:lpstr>
      <vt:lpstr>Loisir(s) comme agent permettant de retrouver un équilibre de vie : vers un nouveau normal </vt:lpstr>
      <vt:lpstr>Notre perspective du loisir</vt:lpstr>
      <vt:lpstr>Le mieux-être ou vivre-bien?</vt:lpstr>
      <vt:lpstr>Vivre-bien et le loisir</vt:lpstr>
      <vt:lpstr>Vivre-bien et le loisir: certains avantages</vt:lpstr>
      <vt:lpstr>Vivre bien et le loisir : certaines recommandations</vt:lpstr>
      <vt:lpstr>Références</vt:lpstr>
      <vt:lpstr>                      Merci de votre  attention et réceptivité ! 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Militant des premières heures à l’Amélioration Et à la progression des causes environnementales            —AL GORE—</dc:title>
  <dc:creator>Gervais</dc:creator>
  <cp:lastModifiedBy>Gervais Deschênes</cp:lastModifiedBy>
  <cp:revision>73</cp:revision>
  <cp:lastPrinted>2023-05-23T18:23:05Z</cp:lastPrinted>
  <dcterms:created xsi:type="dcterms:W3CDTF">2019-09-08T23:17:20Z</dcterms:created>
  <dcterms:modified xsi:type="dcterms:W3CDTF">2023-06-05T12:16:47Z</dcterms:modified>
</cp:coreProperties>
</file>