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430"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a:t>Cliquez pour modifier le style du titre</a:t>
            </a:r>
            <a:endParaRPr kumimoji="0" lang="en-US"/>
          </a:p>
        </p:txBody>
      </p:sp>
      <p:sp>
        <p:nvSpPr>
          <p:cNvPr id="28" name="Espace réservé de la date 27"/>
          <p:cNvSpPr>
            <a:spLocks noGrp="1"/>
          </p:cNvSpPr>
          <p:nvPr>
            <p:ph type="dt" sz="half" idx="10"/>
          </p:nvPr>
        </p:nvSpPr>
        <p:spPr/>
        <p:txBody>
          <a:bodyPr/>
          <a:lstStyle/>
          <a:p>
            <a:fld id="{7CB97365-EBCA-4027-87D5-99FC1D4DF0BB}" type="datetimeFigureOut">
              <a:rPr lang="en-US" smtClean="0"/>
              <a:pPr/>
              <a:t>6/5/2023</a:t>
            </a:fld>
            <a:endParaRPr lang="en-US"/>
          </a:p>
        </p:txBody>
      </p:sp>
      <p:sp>
        <p:nvSpPr>
          <p:cNvPr id="17" name="Espace réservé du pied de page 16"/>
          <p:cNvSpPr>
            <a:spLocks noGrp="1"/>
          </p:cNvSpPr>
          <p:nvPr>
            <p:ph type="ftr" sz="quarter" idx="11"/>
          </p:nvPr>
        </p:nvSpPr>
        <p:spPr/>
        <p:txBody>
          <a:bodyPr/>
          <a:lstStyle/>
          <a:p>
            <a:endParaRPr kumimoji="0" lang="en-US"/>
          </a:p>
        </p:txBody>
      </p:sp>
      <p:sp>
        <p:nvSpPr>
          <p:cNvPr id="29" name="Espace réservé du numéro de diapositive 28"/>
          <p:cNvSpPr>
            <a:spLocks noGrp="1"/>
          </p:cNvSpPr>
          <p:nvPr>
            <p:ph type="sldNum" sz="quarter" idx="12"/>
          </p:nvPr>
        </p:nvSpPr>
        <p:spPr/>
        <p:txBody>
          <a:bodyPr/>
          <a:lstStyle/>
          <a:p>
            <a:fld id="{69E29E33-B620-47F9-BB04-8846C2A5AFCC}" type="slidenum">
              <a:rPr kumimoji="0" lang="en-US" smtClean="0"/>
              <a:pPr/>
              <a:t>‹N°›</a:t>
            </a:fld>
            <a:endParaRPr kumimoji="0"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6/5/2023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6/5/2023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6/5/2023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6/5/2023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6/5/2023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7CB97365-EBCA-4027-87D5-99FC1D4DF0BB}" type="datetimeFigureOut">
              <a:rPr lang="en-US" smtClean="0"/>
              <a:pPr/>
              <a:t>6/5/2023</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7CB97365-EBCA-4027-87D5-99FC1D4DF0BB}" type="datetimeFigureOut">
              <a:rPr lang="en-US" smtClean="0"/>
              <a:pPr/>
              <a:t>6/5/2023</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B97365-EBCA-4027-87D5-99FC1D4DF0BB}" type="datetimeFigureOut">
              <a:rPr lang="en-US" smtClean="0"/>
              <a:pPr/>
              <a:t>6/5/2023</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6/5/2023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6/5/2023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6/5/2023</a:t>
            </a:fld>
            <a:endParaRPr lang="en-US">
              <a:solidFill>
                <a:schemeClr val="tx1">
                  <a:shade val="50000"/>
                </a:schemeClr>
              </a:solidFill>
            </a:endParaRP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fr.wikipedia.org/wiki/Reginald_Bibb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150.statcan.gc.ca/n1/pub/11-627-m/11-627-m2021079-fra.htm"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fr.wikipedia.org/wiki/Une_suite_qui_d%C3%A9rang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692696"/>
            <a:ext cx="8229600" cy="5688632"/>
          </a:xfrm>
        </p:spPr>
        <p:txBody>
          <a:bodyPr>
            <a:noAutofit/>
          </a:bodyPr>
          <a:lstStyle/>
          <a:p>
            <a:br>
              <a:rPr lang="fr-CA" sz="2400" i="1" dirty="0">
                <a:solidFill>
                  <a:schemeClr val="tx1"/>
                </a:solidFill>
              </a:rPr>
            </a:br>
            <a:br>
              <a:rPr lang="fr-CA" sz="2400" i="1" dirty="0">
                <a:solidFill>
                  <a:schemeClr val="tx1"/>
                </a:solidFill>
              </a:rPr>
            </a:br>
            <a:br>
              <a:rPr lang="fr-CA" sz="2400" i="1" dirty="0">
                <a:solidFill>
                  <a:schemeClr val="tx1"/>
                </a:solidFill>
              </a:rPr>
            </a:br>
            <a:br>
              <a:rPr lang="fr-CA" sz="2400" i="1" dirty="0">
                <a:solidFill>
                  <a:schemeClr val="tx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400" dirty="0">
                <a:solidFill>
                  <a:schemeClr val="bg1"/>
                </a:solidFill>
              </a:rPr>
            </a:br>
            <a:br>
              <a:rPr lang="fr-CA" sz="2800" dirty="0">
                <a:solidFill>
                  <a:schemeClr val="bg1"/>
                </a:solidFill>
              </a:rPr>
            </a:br>
            <a:endParaRPr lang="fr-CA" sz="2800" dirty="0">
              <a:solidFill>
                <a:schemeClr val="bg1"/>
              </a:solidFill>
            </a:endParaRPr>
          </a:p>
        </p:txBody>
      </p:sp>
      <p:sp>
        <p:nvSpPr>
          <p:cNvPr id="7" name="ZoneTexte 6">
            <a:extLst>
              <a:ext uri="{FF2B5EF4-FFF2-40B4-BE49-F238E27FC236}">
                <a16:creationId xmlns:a16="http://schemas.microsoft.com/office/drawing/2014/main" id="{93D61B51-34AA-9E9E-FB39-9708275E0DB1}"/>
              </a:ext>
            </a:extLst>
          </p:cNvPr>
          <p:cNvSpPr txBox="1"/>
          <p:nvPr/>
        </p:nvSpPr>
        <p:spPr>
          <a:xfrm>
            <a:off x="683568" y="506282"/>
            <a:ext cx="7560840" cy="5940088"/>
          </a:xfrm>
          <a:prstGeom prst="rect">
            <a:avLst/>
          </a:prstGeom>
          <a:noFill/>
        </p:spPr>
        <p:txBody>
          <a:bodyPr wrap="square">
            <a:spAutoFit/>
          </a:bodyPr>
          <a:lstStyle/>
          <a:p>
            <a:pPr algn="ctr"/>
            <a:r>
              <a:rPr lang="fr-CA" sz="4400" i="1" dirty="0"/>
              <a:t>Le bien-être spirituel comme </a:t>
            </a:r>
          </a:p>
          <a:p>
            <a:pPr algn="ctr"/>
            <a:r>
              <a:rPr lang="fr-CA" sz="4400" i="1" dirty="0"/>
              <a:t>un moyen de rétablissement</a:t>
            </a:r>
          </a:p>
          <a:p>
            <a:pPr algn="ctr"/>
            <a:r>
              <a:rPr lang="fr-CA" sz="4400" i="1" dirty="0"/>
              <a:t>en santé mentale</a:t>
            </a:r>
          </a:p>
          <a:p>
            <a:pPr algn="ctr"/>
            <a:endParaRPr lang="fr-CA" sz="2000" i="1" dirty="0"/>
          </a:p>
          <a:p>
            <a:pPr algn="ctr"/>
            <a:r>
              <a:rPr lang="fr-CA" sz="4400" dirty="0">
                <a:solidFill>
                  <a:schemeClr val="tx1"/>
                </a:solidFill>
              </a:rPr>
              <a:t>par </a:t>
            </a:r>
          </a:p>
          <a:p>
            <a:pPr algn="ctr"/>
            <a:endParaRPr lang="fr-CA" sz="4400" i="1" dirty="0"/>
          </a:p>
          <a:p>
            <a:pPr algn="ctr"/>
            <a:r>
              <a:rPr lang="fr-CA" sz="2800" i="1" dirty="0">
                <a:solidFill>
                  <a:schemeClr val="tx1"/>
                </a:solidFill>
              </a:rPr>
              <a:t>François Gravelle</a:t>
            </a:r>
          </a:p>
          <a:p>
            <a:pPr algn="ctr"/>
            <a:r>
              <a:rPr lang="fr-CA" sz="2800" i="1" dirty="0">
                <a:solidFill>
                  <a:schemeClr val="tx1"/>
                </a:solidFill>
              </a:rPr>
              <a:t>Gervais Deschênes, Ph. D</a:t>
            </a:r>
          </a:p>
          <a:p>
            <a:pPr algn="ctr"/>
            <a:r>
              <a:rPr lang="fr-CA" sz="2800" i="1" dirty="0">
                <a:solidFill>
                  <a:schemeClr val="tx1"/>
                </a:solidFill>
              </a:rPr>
              <a:t>Université d’Ottawa</a:t>
            </a:r>
            <a:br>
              <a:rPr lang="fr-CA" sz="2800" i="1" dirty="0">
                <a:solidFill>
                  <a:schemeClr val="tx1"/>
                </a:solidFill>
              </a:rPr>
            </a:br>
            <a:br>
              <a:rPr lang="fr-CA" sz="2800" i="1" dirty="0">
                <a:solidFill>
                  <a:schemeClr val="tx1"/>
                </a:solidFill>
              </a:rPr>
            </a:br>
            <a:endParaRPr lang="fr-C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20688"/>
            <a:ext cx="8229600" cy="5328592"/>
          </a:xfrm>
        </p:spPr>
        <p:txBody>
          <a:bodyPr>
            <a:normAutofit fontScale="90000"/>
          </a:bodyPr>
          <a:lstStyle/>
          <a:p>
            <a:pPr algn="l">
              <a:tabLst>
                <a:tab pos="357188" algn="l"/>
              </a:tabLst>
            </a:pPr>
            <a:r>
              <a:rPr lang="fr-CA" sz="3600" cap="none" dirty="0">
                <a:solidFill>
                  <a:schemeClr val="tx1"/>
                </a:solidFill>
              </a:rPr>
              <a:t> </a:t>
            </a: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endParaRPr lang="fr-CA" sz="2700" dirty="0">
              <a:solidFill>
                <a:schemeClr val="tx1"/>
              </a:solidFill>
            </a:endParaRPr>
          </a:p>
        </p:txBody>
      </p:sp>
      <p:sp>
        <p:nvSpPr>
          <p:cNvPr id="5" name="ZoneTexte 4">
            <a:extLst>
              <a:ext uri="{FF2B5EF4-FFF2-40B4-BE49-F238E27FC236}">
                <a16:creationId xmlns:a16="http://schemas.microsoft.com/office/drawing/2014/main" id="{F76B6648-6C6F-0512-F482-30CA7091B1D1}"/>
              </a:ext>
            </a:extLst>
          </p:cNvPr>
          <p:cNvSpPr txBox="1"/>
          <p:nvPr/>
        </p:nvSpPr>
        <p:spPr>
          <a:xfrm>
            <a:off x="330377" y="166568"/>
            <a:ext cx="8538320" cy="6032421"/>
          </a:xfrm>
          <a:prstGeom prst="rect">
            <a:avLst/>
          </a:prstGeom>
          <a:noFill/>
        </p:spPr>
        <p:txBody>
          <a:bodyPr wrap="square">
            <a:spAutoFit/>
          </a:bodyPr>
          <a:lstStyle/>
          <a:p>
            <a:pPr algn="ctr">
              <a:tabLst>
                <a:tab pos="354013" algn="l"/>
              </a:tabLst>
            </a:pPr>
            <a:r>
              <a:rPr lang="fr-CA" b="1" dirty="0">
                <a:cs typeface="Times New Roman" panose="02020603050405020304" pitchFamily="18" charset="0"/>
              </a:rPr>
              <a:t>PREMIER POINT DE VUE </a:t>
            </a:r>
          </a:p>
          <a:p>
            <a:pPr algn="ctr">
              <a:tabLst>
                <a:tab pos="354013" algn="l"/>
              </a:tabLst>
            </a:pPr>
            <a:r>
              <a:rPr lang="fr-CA" b="1" dirty="0">
                <a:cs typeface="Times New Roman" panose="02020603050405020304" pitchFamily="18" charset="0"/>
              </a:rPr>
              <a:t>― RÉTABLISSEMENT ET SANTÉ MENTALE ― </a:t>
            </a:r>
          </a:p>
          <a:p>
            <a:pPr>
              <a:tabLst>
                <a:tab pos="354013" algn="l"/>
              </a:tabLst>
            </a:pPr>
            <a:endParaRPr lang="fr-CA" sz="800" dirty="0"/>
          </a:p>
          <a:p>
            <a:pPr>
              <a:tabLst>
                <a:tab pos="354013" algn="l"/>
              </a:tabLst>
            </a:pPr>
            <a:r>
              <a:rPr lang="fr-CA" dirty="0"/>
              <a:t>•	</a:t>
            </a:r>
            <a:r>
              <a:rPr lang="fr-CA" dirty="0">
                <a:cs typeface="Times New Roman" panose="02020603050405020304" pitchFamily="18" charset="0"/>
              </a:rPr>
              <a:t>Le rétablissement en santé mentale dépend du </a:t>
            </a:r>
            <a:r>
              <a:rPr lang="fr-CA" i="1" dirty="0">
                <a:cs typeface="Times New Roman" panose="02020603050405020304" pitchFamily="18" charset="0"/>
              </a:rPr>
              <a:t>pacte de soins basé sur la 	confiance </a:t>
            </a:r>
            <a:r>
              <a:rPr lang="fr-CA" dirty="0">
                <a:cs typeface="Times New Roman" panose="02020603050405020304" pitchFamily="18" charset="0"/>
              </a:rPr>
              <a:t>dans la lutte quotidienne contre la maladie et la souffrance 	(Ricoeur, 	2001b), ce sur quoi nous luttons tous </a:t>
            </a:r>
            <a:r>
              <a:rPr lang="fr-CA" i="1" dirty="0">
                <a:cs typeface="Times New Roman" panose="02020603050405020304" pitchFamily="18" charset="0"/>
              </a:rPr>
              <a:t>en dépit de </a:t>
            </a:r>
            <a:r>
              <a:rPr lang="fr-CA" dirty="0">
                <a:cs typeface="Times New Roman" panose="02020603050405020304" pitchFamily="18" charset="0"/>
              </a:rPr>
              <a:t>(Ricoeur, 2005). </a:t>
            </a:r>
          </a:p>
          <a:p>
            <a:endParaRPr lang="fr-CA" dirty="0">
              <a:cs typeface="Times New Roman" panose="02020603050405020304" pitchFamily="18" charset="0"/>
            </a:endParaRPr>
          </a:p>
          <a:p>
            <a:pPr>
              <a:tabLst>
                <a:tab pos="354013" algn="l"/>
              </a:tabLst>
            </a:pPr>
            <a:r>
              <a:rPr lang="fr-CA" dirty="0">
                <a:cs typeface="Times New Roman" panose="02020603050405020304" pitchFamily="18" charset="0"/>
              </a:rPr>
              <a:t>•	Dans la relation clinique avec les thérapeutes, l’emploi des mots, des 	attitudes positive et altruiste de ceux-ci vis-à-vis des personnes-usagers est 	fondamentale pour ne pas briser le lien de confiance. </a:t>
            </a:r>
          </a:p>
          <a:p>
            <a:endParaRPr lang="fr-CA" dirty="0">
              <a:cs typeface="Times New Roman" panose="02020603050405020304" pitchFamily="18" charset="0"/>
            </a:endParaRPr>
          </a:p>
          <a:p>
            <a:pPr>
              <a:tabLst>
                <a:tab pos="354013" algn="l"/>
              </a:tabLst>
            </a:pPr>
            <a:r>
              <a:rPr lang="fr-CA" dirty="0">
                <a:cs typeface="Times New Roman" panose="02020603050405020304" pitchFamily="18" charset="0"/>
              </a:rPr>
              <a:t>•	Or, pour les personnes-usagers, la notion d’autonomie se résume par 	</a:t>
            </a:r>
            <a:r>
              <a:rPr lang="fr-CA" i="1" dirty="0">
                <a:cs typeface="Times New Roman" panose="02020603050405020304" pitchFamily="18" charset="0"/>
              </a:rPr>
              <a:t>Oser 	penser par soi-même </a:t>
            </a:r>
            <a:r>
              <a:rPr lang="fr-CA" dirty="0">
                <a:cs typeface="Times New Roman" panose="02020603050405020304" pitchFamily="18" charset="0"/>
              </a:rPr>
              <a:t>dans la perspective d’être un homme et une 	femme capable de communiquer sa souffrance et sa vulnérabilité (cf. 	Ricoeur, 2001a). </a:t>
            </a:r>
          </a:p>
          <a:p>
            <a:endParaRPr lang="fr-CA" dirty="0">
              <a:cs typeface="Times New Roman" panose="02020603050405020304" pitchFamily="18" charset="0"/>
            </a:endParaRPr>
          </a:p>
          <a:p>
            <a:pPr>
              <a:tabLst>
                <a:tab pos="354013" algn="l"/>
              </a:tabLst>
            </a:pPr>
            <a:r>
              <a:rPr lang="fr-CA" dirty="0">
                <a:cs typeface="Times New Roman" panose="02020603050405020304" pitchFamily="18" charset="0"/>
              </a:rPr>
              <a:t>•	Le modèle théorique du loisir(s) créé par Kelly (1987) contribue à établir la 	confiance générée par la métaphore de l’« interaction ». Cette dernière 	nous apprend où et qui nous sommes dans le système sociale par la rencontre.  </a:t>
            </a:r>
          </a:p>
          <a:p>
            <a:endParaRPr lang="fr-CA" dirty="0">
              <a:cs typeface="Times New Roman" panose="02020603050405020304" pitchFamily="18" charset="0"/>
            </a:endParaRPr>
          </a:p>
          <a:p>
            <a:pPr>
              <a:tabLst>
                <a:tab pos="354013" algn="l"/>
              </a:tabLst>
            </a:pPr>
            <a:r>
              <a:rPr lang="fr-CA" dirty="0">
                <a:cs typeface="Times New Roman" panose="02020603050405020304" pitchFamily="18" charset="0"/>
              </a:rPr>
              <a:t>•	Les problèmes psychiques sont alors transitoires et permet un retour à la vie 	active (Deschênes, </a:t>
            </a:r>
            <a:r>
              <a:rPr lang="fr-CA" dirty="0" err="1">
                <a:cs typeface="Times New Roman" panose="02020603050405020304" pitchFamily="18" charset="0"/>
              </a:rPr>
              <a:t>Heintzman</a:t>
            </a:r>
            <a:r>
              <a:rPr lang="fr-CA" dirty="0">
                <a:cs typeface="Times New Roman" panose="02020603050405020304" pitchFamily="18" charset="0"/>
              </a:rPr>
              <a:t> &amp; Reimer 2015).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20688"/>
            <a:ext cx="8229600" cy="5328592"/>
          </a:xfrm>
        </p:spPr>
        <p:txBody>
          <a:bodyPr>
            <a:normAutofit fontScale="90000"/>
          </a:bodyPr>
          <a:lstStyle/>
          <a:p>
            <a:pPr algn="r">
              <a:tabLst>
                <a:tab pos="357188" algn="l"/>
              </a:tabLst>
            </a:pPr>
            <a:r>
              <a:rPr lang="fr-CA" sz="3600" cap="none" dirty="0">
                <a:solidFill>
                  <a:schemeClr val="tx1"/>
                </a:solidFill>
              </a:rPr>
              <a:t> </a:t>
            </a: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r>
              <a:rPr lang="fr-CA" sz="1600" cap="none" dirty="0">
                <a:solidFill>
                  <a:schemeClr val="tx1"/>
                </a:solidFill>
                <a:latin typeface="+mn-lt"/>
              </a:rPr>
              <a:t>R</a:t>
            </a: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endParaRPr lang="fr-CA" sz="2700" dirty="0">
              <a:solidFill>
                <a:schemeClr val="tx1"/>
              </a:solidFill>
            </a:endParaRPr>
          </a:p>
        </p:txBody>
      </p:sp>
      <p:sp>
        <p:nvSpPr>
          <p:cNvPr id="4" name="ZoneTexte 3">
            <a:extLst>
              <a:ext uri="{FF2B5EF4-FFF2-40B4-BE49-F238E27FC236}">
                <a16:creationId xmlns:a16="http://schemas.microsoft.com/office/drawing/2014/main" id="{3E5E9708-CDDC-548D-50BE-B82C4D39CF02}"/>
              </a:ext>
            </a:extLst>
          </p:cNvPr>
          <p:cNvSpPr txBox="1"/>
          <p:nvPr/>
        </p:nvSpPr>
        <p:spPr>
          <a:xfrm>
            <a:off x="395536" y="6447496"/>
            <a:ext cx="6300192" cy="276999"/>
          </a:xfrm>
          <a:prstGeom prst="rect">
            <a:avLst/>
          </a:prstGeom>
          <a:noFill/>
        </p:spPr>
        <p:txBody>
          <a:bodyPr wrap="square">
            <a:spAutoFit/>
          </a:bodyPr>
          <a:lstStyle/>
          <a:p>
            <a:r>
              <a:rPr lang="fr-CA" sz="1200" dirty="0">
                <a:hlinkClick r:id="rId2">
                  <a:extLst>
                    <a:ext uri="{A12FA001-AC4F-418D-AE19-62706E023703}">
                      <ahyp:hlinkClr xmlns:ahyp="http://schemas.microsoft.com/office/drawing/2018/hyperlinkcolor" val="tx"/>
                    </a:ext>
                  </a:extLst>
                </a:hlinkClick>
              </a:rPr>
              <a:t>Source : Reginald </a:t>
            </a:r>
            <a:r>
              <a:rPr lang="fr-CA" sz="1200" dirty="0" err="1">
                <a:hlinkClick r:id="rId2">
                  <a:extLst>
                    <a:ext uri="{A12FA001-AC4F-418D-AE19-62706E023703}">
                      <ahyp:hlinkClr xmlns:ahyp="http://schemas.microsoft.com/office/drawing/2018/hyperlinkcolor" val="tx"/>
                    </a:ext>
                  </a:extLst>
                </a:hlinkClick>
              </a:rPr>
              <a:t>Bibby</a:t>
            </a:r>
            <a:r>
              <a:rPr lang="fr-CA" sz="1200" dirty="0">
                <a:hlinkClick r:id="rId2">
                  <a:extLst>
                    <a:ext uri="{A12FA001-AC4F-418D-AE19-62706E023703}">
                      <ahyp:hlinkClr xmlns:ahyp="http://schemas.microsoft.com/office/drawing/2018/hyperlinkcolor" val="tx"/>
                    </a:ext>
                  </a:extLst>
                </a:hlinkClick>
              </a:rPr>
              <a:t> — Wikipédia (wikipedia.org)</a:t>
            </a:r>
            <a:endParaRPr lang="fr-CA" sz="1200" dirty="0"/>
          </a:p>
        </p:txBody>
      </p:sp>
      <p:sp>
        <p:nvSpPr>
          <p:cNvPr id="6" name="ZoneTexte 5">
            <a:extLst>
              <a:ext uri="{FF2B5EF4-FFF2-40B4-BE49-F238E27FC236}">
                <a16:creationId xmlns:a16="http://schemas.microsoft.com/office/drawing/2014/main" id="{E2DC2A8F-EC89-4821-29DC-76B91B7461C0}"/>
              </a:ext>
            </a:extLst>
          </p:cNvPr>
          <p:cNvSpPr txBox="1"/>
          <p:nvPr/>
        </p:nvSpPr>
        <p:spPr>
          <a:xfrm>
            <a:off x="302840" y="260648"/>
            <a:ext cx="8301608" cy="7355860"/>
          </a:xfrm>
          <a:prstGeom prst="rect">
            <a:avLst/>
          </a:prstGeom>
          <a:noFill/>
        </p:spPr>
        <p:txBody>
          <a:bodyPr wrap="square">
            <a:spAutoFit/>
          </a:bodyPr>
          <a:lstStyle/>
          <a:p>
            <a:pPr algn="ctr">
              <a:tabLst>
                <a:tab pos="354013" algn="l"/>
              </a:tabLst>
            </a:pPr>
            <a:endParaRPr lang="fr-CA" sz="1600" b="1" dirty="0"/>
          </a:p>
          <a:p>
            <a:pPr algn="ctr">
              <a:tabLst>
                <a:tab pos="354013" algn="l"/>
              </a:tabLst>
            </a:pPr>
            <a:r>
              <a:rPr lang="fr-CA" sz="1600" b="1" dirty="0"/>
              <a:t>DEUXIÈME POINT DE VUE </a:t>
            </a:r>
          </a:p>
          <a:p>
            <a:pPr algn="ctr">
              <a:tabLst>
                <a:tab pos="354013" algn="l"/>
              </a:tabLst>
            </a:pPr>
            <a:r>
              <a:rPr lang="fr-CA" sz="1600" b="1" dirty="0">
                <a:latin typeface="Times New Roman" panose="02020603050405020304" pitchFamily="18" charset="0"/>
                <a:cs typeface="Times New Roman" panose="02020603050405020304" pitchFamily="18" charset="0"/>
              </a:rPr>
              <a:t>― « INDICE DE RELIGIOSITÉ » ET « BIEN-ÊTRE SPIRITUEL » ―</a:t>
            </a:r>
          </a:p>
          <a:p>
            <a:pPr algn="ctr">
              <a:tabLst>
                <a:tab pos="354013" algn="l"/>
              </a:tabLst>
            </a:pPr>
            <a:endParaRPr lang="fr-CA" sz="1600" b="1" dirty="0">
              <a:latin typeface="Times New Roman" panose="02020603050405020304" pitchFamily="18" charset="0"/>
              <a:cs typeface="Times New Roman" panose="02020603050405020304" pitchFamily="18" charset="0"/>
            </a:endParaRPr>
          </a:p>
          <a:p>
            <a:pPr>
              <a:tabLst>
                <a:tab pos="354013" algn="l"/>
              </a:tabLst>
            </a:pPr>
            <a:r>
              <a:rPr lang="fr-CA" sz="1600" dirty="0"/>
              <a:t>•	C’est le sociologue Reginald </a:t>
            </a:r>
            <a:r>
              <a:rPr lang="fr-CA" sz="1600" dirty="0" err="1"/>
              <a:t>Bibby</a:t>
            </a:r>
            <a:r>
              <a:rPr lang="fr-CA" sz="1600" dirty="0"/>
              <a:t> qui en 1987 traite de </a:t>
            </a:r>
          </a:p>
          <a:p>
            <a:pPr>
              <a:tabLst>
                <a:tab pos="354013" algn="l"/>
              </a:tabLst>
            </a:pPr>
            <a:r>
              <a:rPr lang="fr-CA" sz="1600" dirty="0"/>
              <a:t>	l’« indice de religiosité ».</a:t>
            </a:r>
          </a:p>
          <a:p>
            <a:endParaRPr lang="fr-CA" sz="1600" dirty="0"/>
          </a:p>
          <a:p>
            <a:pPr>
              <a:tabLst>
                <a:tab pos="354013" algn="l"/>
              </a:tabLst>
            </a:pPr>
            <a:r>
              <a:rPr lang="fr-CA" sz="1600" dirty="0"/>
              <a:t>•	Il a montré que le Québec était la plus croyante à 91% </a:t>
            </a:r>
          </a:p>
          <a:p>
            <a:pPr>
              <a:tabLst>
                <a:tab pos="354013" algn="l"/>
              </a:tabLst>
            </a:pPr>
            <a:r>
              <a:rPr lang="fr-CA" sz="1600" dirty="0"/>
              <a:t>	mais la moins religieuse à 24%.                                                                M. Reginald </a:t>
            </a:r>
            <a:r>
              <a:rPr lang="fr-CA" sz="1600" dirty="0" err="1"/>
              <a:t>Bibby</a:t>
            </a:r>
            <a:r>
              <a:rPr lang="fr-CA" sz="1600" dirty="0"/>
              <a:t>                  </a:t>
            </a:r>
          </a:p>
          <a:p>
            <a:endParaRPr lang="fr-CA" sz="1600" dirty="0"/>
          </a:p>
          <a:p>
            <a:pPr>
              <a:tabLst>
                <a:tab pos="354013" algn="l"/>
              </a:tabLst>
            </a:pPr>
            <a:r>
              <a:rPr lang="fr-CA" sz="1600" dirty="0"/>
              <a:t>•	La </a:t>
            </a:r>
            <a:r>
              <a:rPr lang="fr-CA" sz="1600" dirty="0" err="1"/>
              <a:t>Colombie-Britanique</a:t>
            </a:r>
            <a:r>
              <a:rPr lang="fr-CA" sz="1600" dirty="0"/>
              <a:t> est sans doute la moins croyante à 56% alors que les 	provinces de l’Atlantique constitue la « ceinture biblique » ou la « Bible Belt ».</a:t>
            </a:r>
          </a:p>
          <a:p>
            <a:endParaRPr lang="fr-CA" sz="1600" dirty="0"/>
          </a:p>
          <a:p>
            <a:pPr>
              <a:tabLst>
                <a:tab pos="354013" algn="l"/>
              </a:tabLst>
            </a:pPr>
            <a:r>
              <a:rPr lang="fr-CA" sz="1600" dirty="0"/>
              <a:t>•	Il est d’accord que les Canadiens et les Canadiennes sont en quête de l’au-delà. Les 	notions théologiques de « Royaume des cieux », « Paradis », « Nirvana » sont des 	expressions applicables selon les religions.</a:t>
            </a:r>
          </a:p>
          <a:p>
            <a:endParaRPr lang="fr-CA" sz="1600" dirty="0"/>
          </a:p>
          <a:p>
            <a:pPr>
              <a:tabLst>
                <a:tab pos="354013" algn="l"/>
              </a:tabLst>
            </a:pPr>
            <a:r>
              <a:rPr lang="fr-CA" sz="1600" dirty="0"/>
              <a:t>•	Pour lui, les Canadiens et les Canadiennes cherchent à privatiser leur foi. Ils ne 	veulent pas se faire embarquer dans un système de pensée néfaste.</a:t>
            </a:r>
          </a:p>
          <a:p>
            <a:pPr>
              <a:tabLst>
                <a:tab pos="354013" algn="l"/>
              </a:tabLst>
            </a:pPr>
            <a:endParaRPr lang="fr-CA" sz="1600" dirty="0"/>
          </a:p>
          <a:p>
            <a:pPr>
              <a:tabLst>
                <a:tab pos="354013" algn="l"/>
              </a:tabLst>
            </a:pPr>
            <a:r>
              <a:rPr lang="fr-CA" sz="1600" dirty="0"/>
              <a:t>•	En sens, ils en prennent et ils en laissent en ce qui concerne les croyances religieuses 	qui sont plutôt conjecturelles. Tel que dans un restaurant, ils pratiquent </a:t>
            </a:r>
            <a:r>
              <a:rPr lang="fr-CA" sz="1600" i="1" dirty="0"/>
              <a:t>la religion à la 	carte</a:t>
            </a:r>
            <a:r>
              <a:rPr lang="fr-CA" sz="1600" dirty="0"/>
              <a:t>. Ils choisissent ce qui fait du sens selon leur conscience.</a:t>
            </a:r>
          </a:p>
          <a:p>
            <a:pPr>
              <a:tabLst>
                <a:tab pos="354013" algn="l"/>
              </a:tabLst>
            </a:pPr>
            <a:endParaRPr lang="fr-CA" sz="800" dirty="0"/>
          </a:p>
          <a:p>
            <a:pPr>
              <a:tabLst>
                <a:tab pos="354013" algn="l"/>
              </a:tabLst>
            </a:pPr>
            <a:endParaRPr lang="fr-CA" sz="1600" dirty="0"/>
          </a:p>
          <a:p>
            <a:pPr>
              <a:tabLst>
                <a:tab pos="354013" algn="l"/>
              </a:tabLst>
            </a:pPr>
            <a:endParaRPr lang="fr-CA" sz="1600" dirty="0"/>
          </a:p>
          <a:p>
            <a:pPr>
              <a:tabLst>
                <a:tab pos="354013" algn="l"/>
              </a:tabLst>
            </a:pPr>
            <a:endParaRPr lang="fr-CA" sz="1600" dirty="0"/>
          </a:p>
          <a:p>
            <a:pPr>
              <a:tabLst>
                <a:tab pos="354013" algn="l"/>
              </a:tabLst>
            </a:pPr>
            <a:endParaRPr lang="fr-CA" sz="1600" dirty="0"/>
          </a:p>
          <a:p>
            <a:pPr>
              <a:tabLst>
                <a:tab pos="354013" algn="l"/>
              </a:tabLst>
            </a:pPr>
            <a:endParaRPr lang="fr-CA" sz="1600" dirty="0"/>
          </a:p>
        </p:txBody>
      </p:sp>
      <p:pic>
        <p:nvPicPr>
          <p:cNvPr id="7" name="Picture 2">
            <a:extLst>
              <a:ext uri="{FF2B5EF4-FFF2-40B4-BE49-F238E27FC236}">
                <a16:creationId xmlns:a16="http://schemas.microsoft.com/office/drawing/2014/main" id="{B273A929-366F-C163-AB53-DF125A5E7B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1196752"/>
            <a:ext cx="1315083" cy="997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24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20688"/>
            <a:ext cx="8229600" cy="5328592"/>
          </a:xfrm>
        </p:spPr>
        <p:txBody>
          <a:bodyPr>
            <a:normAutofit fontScale="90000"/>
          </a:bodyPr>
          <a:lstStyle/>
          <a:p>
            <a:pPr algn="l">
              <a:tabLst>
                <a:tab pos="357188" algn="l"/>
              </a:tabLst>
            </a:pPr>
            <a:r>
              <a:rPr lang="fr-CA" sz="3600" cap="none" dirty="0">
                <a:solidFill>
                  <a:schemeClr val="tx1"/>
                </a:solidFill>
              </a:rPr>
              <a:t> </a:t>
            </a: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endParaRPr lang="fr-CA" sz="2700" dirty="0">
              <a:solidFill>
                <a:schemeClr val="tx1"/>
              </a:solidFill>
            </a:endParaRPr>
          </a:p>
        </p:txBody>
      </p:sp>
      <p:pic>
        <p:nvPicPr>
          <p:cNvPr id="1026" name="Picture 2" descr="Infographie : La religion au Canada">
            <a:extLst>
              <a:ext uri="{FF2B5EF4-FFF2-40B4-BE49-F238E27FC236}">
                <a16:creationId xmlns:a16="http://schemas.microsoft.com/office/drawing/2014/main" id="{D3AD24D1-2D6B-05BA-8DAE-C316629153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1618" y="260648"/>
            <a:ext cx="3720764" cy="6127982"/>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3E5E9708-CDDC-548D-50BE-B82C4D39CF02}"/>
              </a:ext>
            </a:extLst>
          </p:cNvPr>
          <p:cNvSpPr txBox="1"/>
          <p:nvPr/>
        </p:nvSpPr>
        <p:spPr>
          <a:xfrm>
            <a:off x="395536" y="6447496"/>
            <a:ext cx="6300192" cy="369332"/>
          </a:xfrm>
          <a:prstGeom prst="rect">
            <a:avLst/>
          </a:prstGeom>
          <a:noFill/>
        </p:spPr>
        <p:txBody>
          <a:bodyPr wrap="square">
            <a:spAutoFit/>
          </a:bodyPr>
          <a:lstStyle/>
          <a:p>
            <a:r>
              <a:rPr lang="fr-CA" dirty="0">
                <a:hlinkClick r:id="rId3">
                  <a:extLst>
                    <a:ext uri="{A12FA001-AC4F-418D-AE19-62706E023703}">
                      <ahyp:hlinkClr xmlns:ahyp="http://schemas.microsoft.com/office/drawing/2018/hyperlinkcolor" val="tx"/>
                    </a:ext>
                  </a:extLst>
                </a:hlinkClick>
              </a:rPr>
              <a:t>Source : La religion au Canada (statcan.gc.ca)</a:t>
            </a:r>
            <a:endParaRPr lang="fr-CA" dirty="0"/>
          </a:p>
        </p:txBody>
      </p:sp>
    </p:spTree>
    <p:extLst>
      <p:ext uri="{BB962C8B-B14F-4D97-AF65-F5344CB8AC3E}">
        <p14:creationId xmlns:p14="http://schemas.microsoft.com/office/powerpoint/2010/main" val="31330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1613" y="5008944"/>
            <a:ext cx="8229600" cy="648072"/>
          </a:xfrm>
        </p:spPr>
        <p:txBody>
          <a:bodyPr>
            <a:normAutofit fontScale="90000"/>
          </a:bodyPr>
          <a:lstStyle/>
          <a:p>
            <a:pPr algn="just">
              <a:tabLst>
                <a:tab pos="357188" algn="l"/>
              </a:tabLst>
            </a:pPr>
            <a:r>
              <a:rPr lang="fr-CA" sz="3600" cap="none" dirty="0">
                <a:solidFill>
                  <a:schemeClr val="tx1"/>
                </a:solidFill>
              </a:rPr>
              <a:t> </a:t>
            </a:r>
            <a:br>
              <a:rPr lang="fr-CA" sz="3600" cap="none" dirty="0">
                <a:solidFill>
                  <a:schemeClr val="tx1"/>
                </a:solidFill>
              </a:rPr>
            </a:br>
            <a:br>
              <a:rPr lang="fr-CA" sz="3600" cap="none" dirty="0">
                <a:solidFill>
                  <a:schemeClr val="tx1"/>
                </a:solidFill>
              </a:rPr>
            </a:br>
            <a:r>
              <a:rPr lang="fr-CA" sz="2200" cap="none" dirty="0">
                <a:solidFill>
                  <a:schemeClr val="tx1"/>
                </a:solidFill>
                <a:latin typeface="Book Antiqua" panose="02040602050305030304" pitchFamily="18" charset="0"/>
              </a:rPr>
              <a:t>DÉFINITION DU </a:t>
            </a:r>
            <a:br>
              <a:rPr lang="fr-CA" sz="2200" cap="none" dirty="0">
                <a:solidFill>
                  <a:schemeClr val="tx1"/>
                </a:solidFill>
                <a:latin typeface="Book Antiqua" panose="02040602050305030304" pitchFamily="18" charset="0"/>
              </a:rPr>
            </a:br>
            <a:r>
              <a:rPr lang="fr-CA" sz="2200" cap="none" dirty="0">
                <a:solidFill>
                  <a:schemeClr val="tx1"/>
                </a:solidFill>
                <a:latin typeface="Book Antiqua" panose="02040602050305030304" pitchFamily="18" charset="0"/>
              </a:rPr>
              <a:t>BIEN-ÊTRE SPIRITUEL</a:t>
            </a:r>
            <a:br>
              <a:rPr lang="fr-CA" sz="2700" cap="none" dirty="0">
                <a:solidFill>
                  <a:schemeClr val="tx1"/>
                </a:solidFill>
                <a:latin typeface="Book Antiqua" panose="02040602050305030304" pitchFamily="18" charset="0"/>
              </a:rPr>
            </a:br>
            <a:br>
              <a:rPr lang="fr-CA" sz="2700" cap="none" dirty="0">
                <a:solidFill>
                  <a:schemeClr val="tx1"/>
                </a:solidFill>
                <a:latin typeface="Book Antiqua" panose="02040602050305030304" pitchFamily="18" charset="0"/>
              </a:rPr>
            </a:br>
            <a:br>
              <a:rPr lang="fr-CA" sz="2700" cap="none" dirty="0">
                <a:solidFill>
                  <a:schemeClr val="tx1"/>
                </a:solidFill>
                <a:latin typeface="Book Antiqua" panose="02040602050305030304" pitchFamily="18" charset="0"/>
              </a:rPr>
            </a:br>
            <a:br>
              <a:rPr lang="fr-CA" sz="3600" cap="none" dirty="0">
                <a:solidFill>
                  <a:schemeClr val="tx1"/>
                </a:solidFill>
                <a:latin typeface="Book Antiqua" panose="02040602050305030304" pitchFamily="18" charset="0"/>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r>
              <a:rPr lang="fr-CA" sz="2100" cap="none" dirty="0">
                <a:solidFill>
                  <a:schemeClr val="tx1"/>
                </a:solidFill>
                <a:latin typeface="+mn-lt"/>
              </a:rPr>
              <a:t>Le « bien-être spirituel » est la prise de mesure aux saines habitudes de vie régissant la stabilité psychique et l’équilibre émotionnel des personnes. Elles renforcent leur mécanisme de défense, améliorent leur capacité de résilience et d’adaptation devant des obstacles de la vie. Conforme au principe de la réalité, le « bien-être spirituel » est sans crise religieuse ou existentielle importante. Les personnes structurent ainsi leur mentalité en vivant dans des interactions symboliques confiantes et authentiques. Ce processus de rétablissement ponctuel dans le temps confirme leur identité personnelle et sociale sur le continuum asymptomatique d’un nouveau normal à travers le mouvement du souverain bien. La thérapeutique du loisir(s) incluant la mise en forme par  les sports augmentent les moments de « bien-être spirituel » caractérisés par une santé bio-psycho-sociale optimum. Ils sont des instants de bonheur  terrestre, prémices et avant-goûts au bonheur céleste par lequel prédomineront les expériences </a:t>
            </a:r>
            <a:r>
              <a:rPr lang="fr-CA" sz="2100" cap="none" dirty="0" err="1">
                <a:solidFill>
                  <a:schemeClr val="tx1"/>
                </a:solidFill>
                <a:latin typeface="+mn-lt"/>
              </a:rPr>
              <a:t>métapastorales</a:t>
            </a:r>
            <a:r>
              <a:rPr lang="fr-CA" sz="2100" cap="none" dirty="0">
                <a:solidFill>
                  <a:schemeClr val="tx1"/>
                </a:solidFill>
                <a:latin typeface="+mn-lt"/>
              </a:rPr>
              <a:t> de l’éternel loisir.</a:t>
            </a:r>
            <a:endParaRPr lang="fr-CA" sz="2100" dirty="0">
              <a:solidFill>
                <a:schemeClr val="tx1"/>
              </a:solidFill>
            </a:endParaRPr>
          </a:p>
        </p:txBody>
      </p:sp>
      <p:sp>
        <p:nvSpPr>
          <p:cNvPr id="3" name="Titre 1">
            <a:extLst>
              <a:ext uri="{FF2B5EF4-FFF2-40B4-BE49-F238E27FC236}">
                <a16:creationId xmlns:a16="http://schemas.microsoft.com/office/drawing/2014/main" id="{F46FBB9D-16C1-64AF-8CF2-6CF08776D4B3}"/>
              </a:ext>
            </a:extLst>
          </p:cNvPr>
          <p:cNvSpPr txBox="1">
            <a:spLocks/>
          </p:cNvSpPr>
          <p:nvPr/>
        </p:nvSpPr>
        <p:spPr>
          <a:xfrm>
            <a:off x="491613" y="620688"/>
            <a:ext cx="8229600" cy="1008112"/>
          </a:xfrm>
          <a:prstGeom prst="rect">
            <a:avLst/>
          </a:prstGeom>
        </p:spPr>
        <p:txBody>
          <a:bodyPr vert="horz" lIns="45720" tIns="0" rIns="45720" bIns="0" anchor="b">
            <a:normAutofit fontScale="250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a:tabLst>
                <a:tab pos="357188" algn="l"/>
              </a:tabLst>
            </a:pPr>
            <a:br>
              <a:rPr lang="fr-CA" sz="3600" cap="none" dirty="0">
                <a:solidFill>
                  <a:schemeClr val="tx1"/>
                </a:solidFill>
              </a:rPr>
            </a:br>
            <a:r>
              <a:rPr lang="fr-CA" sz="8000" cap="none" dirty="0">
                <a:solidFill>
                  <a:schemeClr val="tx1"/>
                </a:solidFill>
                <a:latin typeface="+mn-lt"/>
              </a:rPr>
              <a:t>DÉFINITION DU </a:t>
            </a:r>
            <a:br>
              <a:rPr lang="fr-CA" sz="8000" cap="none" dirty="0">
                <a:solidFill>
                  <a:schemeClr val="tx1"/>
                </a:solidFill>
                <a:latin typeface="+mn-lt"/>
              </a:rPr>
            </a:br>
            <a:r>
              <a:rPr lang="fr-CA" sz="8000" cap="none" dirty="0">
                <a:solidFill>
                  <a:schemeClr val="tx1"/>
                </a:solidFill>
                <a:latin typeface="+mn-lt"/>
              </a:rPr>
              <a:t>BIEN-ÊTRE SPIRITUEL</a:t>
            </a:r>
            <a:br>
              <a:rPr lang="fr-CA" sz="8000" cap="none" dirty="0">
                <a:solidFill>
                  <a:schemeClr val="tx1"/>
                </a:solidFill>
                <a:latin typeface="Book Antiqua" panose="02040602050305030304" pitchFamily="18" charset="0"/>
              </a:rPr>
            </a:br>
            <a:br>
              <a:rPr lang="fr-CA" sz="2700" cap="none" dirty="0">
                <a:solidFill>
                  <a:schemeClr val="tx1"/>
                </a:solidFill>
                <a:latin typeface="Book Antiqua" panose="02040602050305030304" pitchFamily="18" charset="0"/>
              </a:rPr>
            </a:br>
            <a:br>
              <a:rPr lang="fr-CA" sz="2700" cap="none" dirty="0">
                <a:solidFill>
                  <a:schemeClr val="tx1"/>
                </a:solidFill>
                <a:latin typeface="Book Antiqua" panose="02040602050305030304" pitchFamily="18" charset="0"/>
              </a:rPr>
            </a:br>
            <a:br>
              <a:rPr lang="fr-CA" sz="3600" cap="none" dirty="0">
                <a:solidFill>
                  <a:schemeClr val="tx1"/>
                </a:solidFill>
                <a:latin typeface="Book Antiqua" panose="02040602050305030304" pitchFamily="18" charset="0"/>
              </a:rPr>
            </a:br>
            <a:endParaRPr lang="fr-CA" sz="8000" cap="none" dirty="0">
              <a:solidFill>
                <a:schemeClr val="tx1"/>
              </a:solidFill>
              <a:latin typeface="+mn-lt"/>
            </a:endParaRPr>
          </a:p>
          <a:p>
            <a:pPr>
              <a:tabLst>
                <a:tab pos="357188" algn="l"/>
              </a:tabLst>
            </a:pPr>
            <a:endParaRPr lang="fr-CA" sz="8000" dirty="0">
              <a:solidFill>
                <a:schemeClr val="tx1"/>
              </a:solidFill>
              <a:latin typeface="+mn-lt"/>
            </a:endParaRPr>
          </a:p>
        </p:txBody>
      </p:sp>
      <p:sp>
        <p:nvSpPr>
          <p:cNvPr id="4" name="Titre 1">
            <a:extLst>
              <a:ext uri="{FF2B5EF4-FFF2-40B4-BE49-F238E27FC236}">
                <a16:creationId xmlns:a16="http://schemas.microsoft.com/office/drawing/2014/main" id="{4B666811-9933-D2AA-724C-DAC6E5321CB5}"/>
              </a:ext>
            </a:extLst>
          </p:cNvPr>
          <p:cNvSpPr txBox="1">
            <a:spLocks/>
          </p:cNvSpPr>
          <p:nvPr/>
        </p:nvSpPr>
        <p:spPr>
          <a:xfrm>
            <a:off x="609600" y="1628800"/>
            <a:ext cx="8229600" cy="2312640"/>
          </a:xfrm>
          <a:prstGeom prst="rect">
            <a:avLst/>
          </a:prstGeom>
        </p:spPr>
        <p:txBody>
          <a:bodyPr vert="horz" lIns="45720" tIns="0" rIns="45720" bIns="0" anchor="b">
            <a:normAutofit fontScale="32500" lnSpcReduction="2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a:tabLst>
                <a:tab pos="357188" algn="l"/>
              </a:tabLst>
            </a:pPr>
            <a:r>
              <a:rPr lang="fr-CA" sz="3600" cap="none" dirty="0">
                <a:solidFill>
                  <a:schemeClr val="tx1"/>
                </a:solidFill>
              </a:rPr>
              <a:t> </a:t>
            </a:r>
            <a:br>
              <a:rPr lang="fr-CA" sz="3600" cap="none" dirty="0">
                <a:solidFill>
                  <a:schemeClr val="tx1"/>
                </a:solidFill>
              </a:rPr>
            </a:br>
            <a:br>
              <a:rPr lang="fr-CA" sz="3600" cap="none" dirty="0">
                <a:solidFill>
                  <a:schemeClr val="tx1"/>
                </a:solidFill>
              </a:rPr>
            </a:br>
            <a:br>
              <a:rPr lang="fr-CA" sz="2700" cap="none" dirty="0">
                <a:solidFill>
                  <a:schemeClr val="tx1"/>
                </a:solidFill>
                <a:latin typeface="Book Antiqua" panose="02040602050305030304" pitchFamily="18" charset="0"/>
              </a:rPr>
            </a:br>
            <a:br>
              <a:rPr lang="fr-CA" sz="2700" cap="none" dirty="0">
                <a:solidFill>
                  <a:schemeClr val="tx1"/>
                </a:solidFill>
                <a:latin typeface="Book Antiqua" panose="02040602050305030304" pitchFamily="18" charset="0"/>
              </a:rPr>
            </a:br>
            <a:br>
              <a:rPr lang="fr-CA" sz="2700" cap="none" dirty="0">
                <a:solidFill>
                  <a:schemeClr val="tx1"/>
                </a:solidFill>
                <a:latin typeface="Book Antiqua" panose="02040602050305030304" pitchFamily="18" charset="0"/>
              </a:rPr>
            </a:br>
            <a:br>
              <a:rPr lang="fr-CA" sz="3600" cap="none" dirty="0">
                <a:solidFill>
                  <a:schemeClr val="tx1"/>
                </a:solidFill>
                <a:latin typeface="Book Antiqua" panose="02040602050305030304" pitchFamily="18" charset="0"/>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endParaRPr lang="fr-CA" sz="2700" dirty="0">
              <a:solidFill>
                <a:schemeClr val="tx1"/>
              </a:solidFill>
            </a:endParaRPr>
          </a:p>
        </p:txBody>
      </p:sp>
      <p:sp>
        <p:nvSpPr>
          <p:cNvPr id="5" name="Titre 1">
            <a:extLst>
              <a:ext uri="{FF2B5EF4-FFF2-40B4-BE49-F238E27FC236}">
                <a16:creationId xmlns:a16="http://schemas.microsoft.com/office/drawing/2014/main" id="{FD02A1EE-68F8-A61E-2B0F-4794D7A7A592}"/>
              </a:ext>
            </a:extLst>
          </p:cNvPr>
          <p:cNvSpPr txBox="1">
            <a:spLocks/>
          </p:cNvSpPr>
          <p:nvPr/>
        </p:nvSpPr>
        <p:spPr>
          <a:xfrm>
            <a:off x="491613" y="3296816"/>
            <a:ext cx="8229600" cy="100811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a:tabLst>
                <a:tab pos="357188" algn="l"/>
              </a:tabLst>
            </a:pPr>
            <a:endParaRPr lang="fr-CA" sz="2000" dirty="0">
              <a:solidFill>
                <a:schemeClr val="tx1"/>
              </a:solidFill>
              <a:latin typeface="+mn-lt"/>
            </a:endParaRPr>
          </a:p>
        </p:txBody>
      </p:sp>
    </p:spTree>
    <p:extLst>
      <p:ext uri="{BB962C8B-B14F-4D97-AF65-F5344CB8AC3E}">
        <p14:creationId xmlns:p14="http://schemas.microsoft.com/office/powerpoint/2010/main" val="100076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852936"/>
            <a:ext cx="8589640" cy="1440160"/>
          </a:xfrm>
        </p:spPr>
        <p:txBody>
          <a:bodyPr>
            <a:normAutofit fontScale="90000"/>
          </a:bodyPr>
          <a:lstStyle/>
          <a:p>
            <a:pPr>
              <a:tabLst>
                <a:tab pos="357188" algn="l"/>
              </a:tabLst>
            </a:pPr>
            <a:r>
              <a:rPr lang="fr-CA" sz="3600" cap="none" dirty="0">
                <a:solidFill>
                  <a:schemeClr val="tx1"/>
                </a:solidFill>
              </a:rPr>
              <a:t> </a:t>
            </a: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br>
              <a:rPr lang="fr-CA" sz="3600" cap="none" dirty="0">
                <a:solidFill>
                  <a:schemeClr val="tx1"/>
                </a:solidFill>
              </a:rPr>
            </a:br>
            <a:r>
              <a:rPr lang="fr-CA" sz="3200" dirty="0">
                <a:hlinkClick r:id="rId2"/>
              </a:rPr>
              <a:t> </a:t>
            </a:r>
            <a:br>
              <a:rPr lang="fr-CA" sz="3200" dirty="0">
                <a:hlinkClick r:id="rId2"/>
              </a:rPr>
            </a:br>
            <a:br>
              <a:rPr lang="fr-CA" sz="3200" dirty="0">
                <a:hlinkClick r:id="rId2"/>
              </a:rPr>
            </a:br>
            <a:br>
              <a:rPr lang="fr-CA" sz="3200" dirty="0">
                <a:hlinkClick r:id="rId2"/>
              </a:rPr>
            </a:br>
            <a:br>
              <a:rPr lang="fr-CA" sz="3200" dirty="0">
                <a:hlinkClick r:id="rId2"/>
              </a:rPr>
            </a:br>
            <a:br>
              <a:rPr lang="fr-CA" sz="1100" cap="none" dirty="0"/>
            </a:br>
            <a:br>
              <a:rPr lang="fr-CA" sz="3600" cap="none" dirty="0">
                <a:solidFill>
                  <a:schemeClr val="tx1"/>
                </a:solidFill>
              </a:rPr>
            </a:br>
            <a:r>
              <a:rPr lang="fr-CA" sz="4400" cap="none" dirty="0">
                <a:solidFill>
                  <a:schemeClr val="tx1"/>
                </a:solidFill>
              </a:rPr>
              <a:t> </a:t>
            </a:r>
            <a:br>
              <a:rPr lang="fr-CA" sz="4400" cap="none" dirty="0">
                <a:solidFill>
                  <a:schemeClr val="tx1"/>
                </a:solidFill>
              </a:rPr>
            </a:br>
            <a:br>
              <a:rPr lang="fr-CA" sz="4400" cap="none" dirty="0">
                <a:solidFill>
                  <a:schemeClr val="tx1"/>
                </a:solidFill>
              </a:rPr>
            </a:br>
            <a:br>
              <a:rPr lang="fr-CA" sz="4400" cap="none" dirty="0">
                <a:solidFill>
                  <a:schemeClr val="tx1"/>
                </a:solidFill>
              </a:rPr>
            </a:br>
            <a:br>
              <a:rPr lang="fr-CA" sz="4400" cap="none" dirty="0">
                <a:solidFill>
                  <a:schemeClr val="tx1"/>
                </a:solidFill>
              </a:rPr>
            </a:br>
            <a:br>
              <a:rPr lang="fr-CA" sz="4400" cap="none" dirty="0">
                <a:solidFill>
                  <a:schemeClr val="tx1"/>
                </a:solidFill>
              </a:rPr>
            </a:br>
            <a:r>
              <a:rPr lang="fr-CA" sz="4400" cap="none" dirty="0">
                <a:solidFill>
                  <a:schemeClr val="tx1"/>
                </a:solidFill>
              </a:rPr>
              <a:t>Merci de votre attention !</a:t>
            </a:r>
            <a:br>
              <a:rPr lang="fr-CA" sz="4400" cap="none" dirty="0">
                <a:solidFill>
                  <a:schemeClr val="tx1"/>
                </a:solidFill>
              </a:rPr>
            </a:br>
            <a:br>
              <a:rPr lang="fr-CA" sz="4400" cap="none" dirty="0">
                <a:solidFill>
                  <a:schemeClr val="tx1"/>
                </a:solidFill>
              </a:rPr>
            </a:br>
            <a:br>
              <a:rPr lang="fr-CA" sz="1600" b="0" i="0" dirty="0">
                <a:solidFill>
                  <a:srgbClr val="202124"/>
                </a:solidFill>
                <a:effectLst/>
                <a:latin typeface="arial" panose="020B0604020202020204" pitchFamily="34" charset="0"/>
              </a:rPr>
            </a:br>
            <a:r>
              <a:rPr lang="fr-CA" sz="4400" b="0" i="0" dirty="0">
                <a:solidFill>
                  <a:srgbClr val="202124"/>
                </a:solidFill>
                <a:effectLst/>
                <a:highlight>
                  <a:srgbClr val="FFFF00"/>
                </a:highlight>
                <a:latin typeface="arial" panose="020B0604020202020204" pitchFamily="34" charset="0"/>
              </a:rPr>
              <a:t>😊 😊 😊</a:t>
            </a:r>
            <a:endParaRPr lang="fr-CA" sz="4400" dirty="0">
              <a:solidFill>
                <a:schemeClr val="tx1"/>
              </a:solidFill>
              <a:highlight>
                <a:srgbClr val="FFFF00"/>
              </a:highligh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473</TotalTime>
  <Words>795</Words>
  <Application>Microsoft Office PowerPoint</Application>
  <PresentationFormat>Affichage à l'écran (4:3)</PresentationFormat>
  <Paragraphs>52</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Book Antiqua</vt:lpstr>
      <vt:lpstr>Lucida Sans</vt:lpstr>
      <vt:lpstr>Times New Roman</vt:lpstr>
      <vt:lpstr>Wingdings</vt:lpstr>
      <vt:lpstr>Wingdings 2</vt:lpstr>
      <vt:lpstr>Wingdings 3</vt:lpstr>
      <vt:lpstr>Default Theme</vt:lpstr>
      <vt:lpstr>               </vt:lpstr>
      <vt:lpstr>                </vt:lpstr>
      <vt:lpstr>           R          </vt:lpstr>
      <vt:lpstr>                </vt:lpstr>
      <vt:lpstr>   DÉFINITION DU  BIEN-ÊTRE SPIRITUEL              Le « bien-être spirituel » est la prise de mesure aux saines habitudes de vie régissant la stabilité psychique et l’équilibre émotionnel des personnes. Elles renforcent leur mécanisme de défense, améliorent leur capacité de résilience et d’adaptation devant des obstacles de la vie. Conforme au principe de la réalité, le « bien-être spirituel » est sans crise religieuse ou existentielle importante. Les personnes structurent ainsi leur mentalité en vivant dans des interactions symboliques confiantes et authentiques. Ce processus de rétablissement ponctuel dans le temps confirme leur identité personnelle et sociale sur le continuum asymptomatique d’un nouveau normal à travers le mouvement du souverain bien. La thérapeutique du loisir(s) incluant la mise en forme par  les sports augmentent les moments de « bien-être spirituel » caractérisés par une santé bio-psycho-sociale optimum. Ils sont des instants de bonheur  terrestre, prémices et avant-goûts au bonheur céleste par lequel prédomineront les expériences métapastorales de l’éternel loisir.</vt:lpstr>
      <vt:lpstr>                      Merci de votre attention !   😊 😊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Militant des premières heures à l’Amélioration Et à la progression des causes environnementales            —AL GORE—</dc:title>
  <dc:creator>Gervais</dc:creator>
  <cp:lastModifiedBy>Gervais Deschênes</cp:lastModifiedBy>
  <cp:revision>55</cp:revision>
  <dcterms:created xsi:type="dcterms:W3CDTF">2019-09-08T23:17:20Z</dcterms:created>
  <dcterms:modified xsi:type="dcterms:W3CDTF">2023-06-05T12:17:33Z</dcterms:modified>
</cp:coreProperties>
</file>